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173_2C42C4E2.xml" ContentType="application/vnd.ms-powerpoint.comments+xml"/>
  <Override PartName="/ppt/comments/modernComment_175_8F71B931.xml" ContentType="application/vnd.ms-powerpoint.comments+xml"/>
  <Override PartName="/ppt/comments/modernComment_17C_6B16DE5D.xml" ContentType="application/vnd.ms-powerpoint.comments+xml"/>
  <Override PartName="/ppt/comments/modernComment_17E_961D719E.xml" ContentType="application/vnd.ms-powerpoint.comments+xml"/>
  <Override PartName="/ppt/comments/modernComment_17B_E4C320D6.xml" ContentType="application/vnd.ms-powerpoint.comments+xml"/>
  <Override PartName="/ppt/comments/modernComment_181_7AFC58F8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5"/>
  </p:notesMasterIdLst>
  <p:handoutMasterIdLst>
    <p:handoutMasterId r:id="rId46"/>
  </p:handoutMasterIdLst>
  <p:sldIdLst>
    <p:sldId id="261" r:id="rId5"/>
    <p:sldId id="369" r:id="rId6"/>
    <p:sldId id="370" r:id="rId7"/>
    <p:sldId id="387" r:id="rId8"/>
    <p:sldId id="376" r:id="rId9"/>
    <p:sldId id="377" r:id="rId10"/>
    <p:sldId id="381" r:id="rId11"/>
    <p:sldId id="378" r:id="rId12"/>
    <p:sldId id="368" r:id="rId13"/>
    <p:sldId id="371" r:id="rId14"/>
    <p:sldId id="373" r:id="rId15"/>
    <p:sldId id="374" r:id="rId16"/>
    <p:sldId id="375" r:id="rId17"/>
    <p:sldId id="384" r:id="rId18"/>
    <p:sldId id="383" r:id="rId19"/>
    <p:sldId id="380" r:id="rId20"/>
    <p:sldId id="382" r:id="rId21"/>
    <p:sldId id="379" r:id="rId22"/>
    <p:sldId id="385" r:id="rId23"/>
    <p:sldId id="386" r:id="rId24"/>
    <p:sldId id="362" r:id="rId25"/>
    <p:sldId id="356" r:id="rId26"/>
    <p:sldId id="260" r:id="rId27"/>
    <p:sldId id="336" r:id="rId28"/>
    <p:sldId id="318" r:id="rId29"/>
    <p:sldId id="348" r:id="rId30"/>
    <p:sldId id="350" r:id="rId31"/>
    <p:sldId id="341" r:id="rId32"/>
    <p:sldId id="335" r:id="rId33"/>
    <p:sldId id="307" r:id="rId34"/>
    <p:sldId id="353" r:id="rId35"/>
    <p:sldId id="358" r:id="rId36"/>
    <p:sldId id="357" r:id="rId37"/>
    <p:sldId id="308" r:id="rId38"/>
    <p:sldId id="317" r:id="rId39"/>
    <p:sldId id="315" r:id="rId40"/>
    <p:sldId id="319" r:id="rId41"/>
    <p:sldId id="327" r:id="rId42"/>
    <p:sldId id="268" r:id="rId43"/>
    <p:sldId id="320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11F84409-9BDF-48D0-AEFF-E3783045C7F4}">
          <p14:sldIdLst>
            <p14:sldId id="261"/>
          </p14:sldIdLst>
        </p14:section>
        <p14:section name="Introduction" id="{24A27C6B-79F5-4179-B343-2FD9B7DDBC6D}">
          <p14:sldIdLst>
            <p14:sldId id="369"/>
          </p14:sldIdLst>
        </p14:section>
        <p14:section name="Network Inference Methods" id="{9D8AB1D7-8E5A-41B4-AD9E-74E0E7FD75A1}">
          <p14:sldIdLst>
            <p14:sldId id="370"/>
            <p14:sldId id="387"/>
          </p14:sldIdLst>
        </p14:section>
        <p14:section name="Data Simplification" id="{B79142E9-A65E-4480-9C3D-7C3036DFC8BE}">
          <p14:sldIdLst>
            <p14:sldId id="376"/>
          </p14:sldIdLst>
        </p14:section>
        <p14:section name="Results" id="{102991D4-A0DD-467B-84DD-88917895ADE4}">
          <p14:sldIdLst>
            <p14:sldId id="377"/>
            <p14:sldId id="381"/>
          </p14:sldIdLst>
        </p14:section>
        <p14:section name="Closing" id="{B0CA4451-859A-4B85-A322-6EED6289EF4C}">
          <p14:sldIdLst>
            <p14:sldId id="378"/>
          </p14:sldIdLst>
        </p14:section>
        <p14:section name="Alternative Material" id="{0920ECD0-F391-45C6-A007-6EAFB3ACAD0C}">
          <p14:sldIdLst>
            <p14:sldId id="368"/>
            <p14:sldId id="371"/>
            <p14:sldId id="373"/>
            <p14:sldId id="374"/>
            <p14:sldId id="375"/>
            <p14:sldId id="384"/>
            <p14:sldId id="383"/>
            <p14:sldId id="380"/>
            <p14:sldId id="382"/>
            <p14:sldId id="379"/>
            <p14:sldId id="385"/>
            <p14:sldId id="386"/>
          </p14:sldIdLst>
        </p14:section>
        <p14:section name="References" id="{60C0AEEF-3127-4618-906B-290FA3E82602}">
          <p14:sldIdLst>
            <p14:sldId id="362"/>
          </p14:sldIdLst>
        </p14:section>
        <p14:section name="[OLD] Part A Talk" id="{32BB3F8E-C438-4A5F-8671-E9583EF415B3}">
          <p14:sldIdLst>
            <p14:sldId id="356"/>
            <p14:sldId id="260"/>
            <p14:sldId id="336"/>
            <p14:sldId id="318"/>
            <p14:sldId id="348"/>
            <p14:sldId id="350"/>
            <p14:sldId id="341"/>
            <p14:sldId id="335"/>
            <p14:sldId id="307"/>
            <p14:sldId id="353"/>
            <p14:sldId id="358"/>
            <p14:sldId id="357"/>
            <p14:sldId id="308"/>
            <p14:sldId id="317"/>
            <p14:sldId id="315"/>
            <p14:sldId id="319"/>
            <p14:sldId id="327"/>
            <p14:sldId id="268"/>
            <p14:sldId id="32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FF45A2C-AE06-D08C-D182-FC17358AEC44}" name="Erik Kusch" initials="EK" userId="b739855e0ebe9bcf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0000"/>
    <a:srgbClr val="009900"/>
    <a:srgbClr val="C497A8"/>
    <a:srgbClr val="C00000"/>
    <a:srgbClr val="10A055"/>
    <a:srgbClr val="55614F"/>
    <a:srgbClr val="CC0000"/>
    <a:srgbClr val="838383"/>
    <a:srgbClr val="BBC1B9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96122" autoAdjust="0"/>
  </p:normalViewPr>
  <p:slideViewPr>
    <p:cSldViewPr snapToGrid="0" showGuides="1">
      <p:cViewPr varScale="1">
        <p:scale>
          <a:sx n="80" d="100"/>
          <a:sy n="80" d="100"/>
        </p:scale>
        <p:origin x="986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8" d="100"/>
          <a:sy n="58" d="100"/>
        </p:scale>
        <p:origin x="197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microsoft.com/office/2018/10/relationships/authors" Target="author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omments/modernComment_173_2C42C4E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0118DA8-B82A-4F48-8CD0-1E4BE516CCD4}" authorId="{9FF45A2C-AE06-D08C-D182-FC17358AEC44}" created="2021-12-08T19:09:32.245">
    <pc:sldMkLst xmlns:pc="http://schemas.microsoft.com/office/powerpoint/2013/main/command">
      <pc:docMk/>
      <pc:sldMk cId="742573282" sldId="371"/>
    </pc:sldMkLst>
    <p188:txBody>
      <a:bodyPr/>
      <a:lstStyle/>
      <a:p>
        <a:r>
          <a:rPr lang="en-GB"/>
          <a:t>Thinking of cutting this slide</a:t>
        </a:r>
      </a:p>
    </p188:txBody>
  </p188:cm>
</p188:cmLst>
</file>

<file path=ppt/comments/modernComment_175_8F71B93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D3F4932-B47D-4950-9651-C768C547539D}" authorId="{9FF45A2C-AE06-D08C-D182-FC17358AEC44}" created="2021-12-08T19:09:45.033">
    <pc:sldMkLst xmlns:pc="http://schemas.microsoft.com/office/powerpoint/2013/main/command">
      <pc:docMk/>
      <pc:sldMk cId="2406594865" sldId="373"/>
    </pc:sldMkLst>
    <p188:txBody>
      <a:bodyPr/>
      <a:lstStyle/>
      <a:p>
        <a:r>
          <a:rPr lang="en-GB"/>
          <a:t>Thinking of cutting this slide</a:t>
        </a:r>
      </a:p>
    </p188:txBody>
  </p188:cm>
</p188:cmLst>
</file>

<file path=ppt/comments/modernComment_17B_E4C320D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77DA879-D5D2-49BE-B963-63A0FFC1B35F}" authorId="{9FF45A2C-AE06-D08C-D182-FC17358AEC44}" created="2021-12-08T19:38:23.276">
    <pc:sldMkLst xmlns:pc="http://schemas.microsoft.com/office/powerpoint/2013/main/command">
      <pc:docMk/>
      <pc:sldMk cId="3837993174" sldId="379"/>
    </pc:sldMkLst>
    <p188:txBody>
      <a:bodyPr/>
      <a:lstStyle/>
      <a:p>
        <a:r>
          <a:rPr lang="en-GB"/>
          <a:t>Thinking of cutting this</a:t>
        </a:r>
      </a:p>
    </p188:txBody>
  </p188:cm>
</p188:cmLst>
</file>

<file path=ppt/comments/modernComment_17C_6B16DE5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22CDEBB-9476-4B9A-B1B2-D35B0D8BB1DD}" authorId="{9FF45A2C-AE06-D08C-D182-FC17358AEC44}" created="2021-12-08T19:10:40.724">
    <pc:sldMkLst xmlns:pc="http://schemas.microsoft.com/office/powerpoint/2013/main/command">
      <pc:docMk/>
      <pc:sldMk cId="1796660829" sldId="380"/>
    </pc:sldMkLst>
    <p188:txBody>
      <a:bodyPr/>
      <a:lstStyle/>
      <a:p>
        <a:r>
          <a:rPr lang="en-GB"/>
          <a:t>Thinking of cutting this</a:t>
        </a:r>
      </a:p>
    </p188:txBody>
  </p188:cm>
</p188:cmLst>
</file>

<file path=ppt/comments/modernComment_17E_961D719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461E2A7-DA53-44DE-B8D8-A45535712C33}" authorId="{9FF45A2C-AE06-D08C-D182-FC17358AEC44}" created="2021-12-08T19:10:54.812">
    <pc:sldMkLst xmlns:pc="http://schemas.microsoft.com/office/powerpoint/2013/main/command">
      <pc:docMk/>
      <pc:sldMk cId="2518512030" sldId="382"/>
    </pc:sldMkLst>
    <p188:txBody>
      <a:bodyPr/>
      <a:lstStyle/>
      <a:p>
        <a:r>
          <a:rPr lang="en-GB"/>
          <a:t>Thinking of cutting this because I am previously saying that co-occurrence methods just aren't it.</a:t>
        </a:r>
      </a:p>
    </p188:txBody>
  </p188:cm>
</p188:cmLst>
</file>

<file path=ppt/comments/modernComment_181_7AFC58F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7B77BEC-400F-49CE-A8E5-18AB8FB09C1E}" authorId="{9FF45A2C-AE06-D08C-D182-FC17358AEC44}" created="2021-12-08T19:38:23.276">
    <pc:sldMkLst xmlns:pc="http://schemas.microsoft.com/office/powerpoint/2013/main/command">
      <pc:docMk/>
      <pc:sldMk cId="3837993174" sldId="379"/>
    </pc:sldMkLst>
    <p188:txBody>
      <a:bodyPr/>
      <a:lstStyle/>
      <a:p>
        <a:r>
          <a:rPr lang="en-GB"/>
          <a:t>Thinking of cutting this</a:t>
        </a:r>
      </a:p>
    </p188:txBody>
  </p188:cm>
</p188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svg"/><Relationship Id="rId1" Type="http://schemas.openxmlformats.org/officeDocument/2006/relationships/image" Target="../media/image90.png"/><Relationship Id="rId6" Type="http://schemas.openxmlformats.org/officeDocument/2006/relationships/image" Target="../media/image95.svg"/><Relationship Id="rId5" Type="http://schemas.openxmlformats.org/officeDocument/2006/relationships/image" Target="../media/image94.png"/><Relationship Id="rId4" Type="http://schemas.openxmlformats.org/officeDocument/2006/relationships/image" Target="../media/image9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svg"/><Relationship Id="rId1" Type="http://schemas.openxmlformats.org/officeDocument/2006/relationships/image" Target="../media/image90.png"/><Relationship Id="rId6" Type="http://schemas.openxmlformats.org/officeDocument/2006/relationships/image" Target="../media/image95.svg"/><Relationship Id="rId5" Type="http://schemas.openxmlformats.org/officeDocument/2006/relationships/image" Target="../media/image94.png"/><Relationship Id="rId4" Type="http://schemas.openxmlformats.org/officeDocument/2006/relationships/image" Target="../media/image9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BF4DFB-88C7-4D46-8767-8591CAB1300D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D5A712D-42BF-4405-95DA-16211C5AD83A}">
      <dgm:prSet phldrT="[Text]" custT="1"/>
      <dgm:spPr/>
      <dgm:t>
        <a:bodyPr/>
        <a:lstStyle/>
        <a:p>
          <a:r>
            <a:rPr lang="en-GB" sz="28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Data</a:t>
          </a:r>
        </a:p>
      </dgm:t>
    </dgm:pt>
    <dgm:pt modelId="{809FAE1F-3BC6-40C6-A3E9-C111A8030D61}" type="parTrans" cxnId="{0F57164B-8B3B-4C6C-850B-509CBFA3634B}">
      <dgm:prSet/>
      <dgm:spPr/>
      <dgm:t>
        <a:bodyPr/>
        <a:lstStyle/>
        <a:p>
          <a:endParaRPr lang="en-GB"/>
        </a:p>
      </dgm:t>
    </dgm:pt>
    <dgm:pt modelId="{62D4E71D-87EF-4CF2-8E25-3ADFF5A78E17}" type="sibTrans" cxnId="{0F57164B-8B3B-4C6C-850B-509CBFA3634B}">
      <dgm:prSet/>
      <dgm:spPr/>
      <dgm:t>
        <a:bodyPr/>
        <a:lstStyle/>
        <a:p>
          <a:endParaRPr lang="en-GB"/>
        </a:p>
      </dgm:t>
    </dgm:pt>
    <dgm:pt modelId="{ABF62E89-E96F-47EC-A960-8E5799241ACA}">
      <dgm:prSet phldrT="[Text]" custT="1"/>
      <dgm:spPr/>
      <dgm:t>
        <a:bodyPr/>
        <a:lstStyle/>
        <a:p>
          <a:r>
            <a:rPr lang="en-GB" sz="20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Presence/Absence</a:t>
          </a:r>
        </a:p>
      </dgm:t>
    </dgm:pt>
    <dgm:pt modelId="{0F6EBFC4-9D7A-469F-B850-04BDCC13E09D}" type="parTrans" cxnId="{489B9D87-1AB0-44A1-8F13-1C611CA04516}">
      <dgm:prSet/>
      <dgm:spPr/>
      <dgm:t>
        <a:bodyPr/>
        <a:lstStyle/>
        <a:p>
          <a:endParaRPr lang="en-GB"/>
        </a:p>
      </dgm:t>
    </dgm:pt>
    <dgm:pt modelId="{8748BB52-474D-4060-9A1B-F51012D503DE}" type="sibTrans" cxnId="{489B9D87-1AB0-44A1-8F13-1C611CA04516}">
      <dgm:prSet/>
      <dgm:spPr/>
      <dgm:t>
        <a:bodyPr/>
        <a:lstStyle/>
        <a:p>
          <a:endParaRPr lang="en-GB"/>
        </a:p>
      </dgm:t>
    </dgm:pt>
    <dgm:pt modelId="{E342B214-A77E-4B32-BEAE-11D223922D30}">
      <dgm:prSet phldrT="[Text]" custT="1"/>
      <dgm:spPr/>
      <dgm:t>
        <a:bodyPr/>
        <a:lstStyle/>
        <a:p>
          <a:r>
            <a:rPr lang="en-GB" sz="20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Fitness</a:t>
          </a:r>
        </a:p>
      </dgm:t>
    </dgm:pt>
    <dgm:pt modelId="{1381CB0D-CF6F-4636-B67A-1A1126D8EF77}" type="parTrans" cxnId="{99D9566B-7A96-4FC4-ADA8-5F06A31AB228}">
      <dgm:prSet/>
      <dgm:spPr/>
      <dgm:t>
        <a:bodyPr/>
        <a:lstStyle/>
        <a:p>
          <a:endParaRPr lang="en-GB"/>
        </a:p>
      </dgm:t>
    </dgm:pt>
    <dgm:pt modelId="{4D514F81-D5D1-4F37-AA1A-15E79BF9A7B3}" type="sibTrans" cxnId="{99D9566B-7A96-4FC4-ADA8-5F06A31AB228}">
      <dgm:prSet/>
      <dgm:spPr/>
      <dgm:t>
        <a:bodyPr/>
        <a:lstStyle/>
        <a:p>
          <a:endParaRPr lang="en-GB"/>
        </a:p>
      </dgm:t>
    </dgm:pt>
    <dgm:pt modelId="{328C36F9-C245-4ED3-87D0-1EB0552A36D2}">
      <dgm:prSet phldrT="[Text]" custT="1"/>
      <dgm:spPr/>
      <dgm:t>
        <a:bodyPr/>
        <a:lstStyle/>
        <a:p>
          <a:r>
            <a:rPr lang="en-GB" sz="28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Methodology</a:t>
          </a:r>
        </a:p>
      </dgm:t>
    </dgm:pt>
    <dgm:pt modelId="{19CF9158-023C-4498-96F0-04E253B84229}" type="parTrans" cxnId="{56988F20-FEA0-4DF0-804F-C1C570C38AD1}">
      <dgm:prSet/>
      <dgm:spPr/>
      <dgm:t>
        <a:bodyPr/>
        <a:lstStyle/>
        <a:p>
          <a:endParaRPr lang="en-GB"/>
        </a:p>
      </dgm:t>
    </dgm:pt>
    <dgm:pt modelId="{C0A38B4F-8D06-49E7-ADB6-E429FC6881E7}" type="sibTrans" cxnId="{56988F20-FEA0-4DF0-804F-C1C570C38AD1}">
      <dgm:prSet/>
      <dgm:spPr/>
      <dgm:t>
        <a:bodyPr/>
        <a:lstStyle/>
        <a:p>
          <a:endParaRPr lang="en-GB"/>
        </a:p>
      </dgm:t>
    </dgm:pt>
    <dgm:pt modelId="{B2296638-12A5-4FD3-B07D-B1B785E047DD}">
      <dgm:prSet phldrT="[Text]" custT="1"/>
      <dgm:spPr/>
      <dgm:t>
        <a:bodyPr/>
        <a:lstStyle/>
        <a:p>
          <a:r>
            <a:rPr lang="en-GB" sz="20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Null-model testing</a:t>
          </a:r>
        </a:p>
      </dgm:t>
    </dgm:pt>
    <dgm:pt modelId="{64F0DF0B-9DB6-478A-8123-F9BF047FA979}" type="parTrans" cxnId="{1F3A7585-0A18-446B-9F13-4637C54FFE6F}">
      <dgm:prSet/>
      <dgm:spPr/>
      <dgm:t>
        <a:bodyPr/>
        <a:lstStyle/>
        <a:p>
          <a:endParaRPr lang="en-GB"/>
        </a:p>
      </dgm:t>
    </dgm:pt>
    <dgm:pt modelId="{70BC5312-0649-488B-A3B9-C049AA438349}" type="sibTrans" cxnId="{1F3A7585-0A18-446B-9F13-4637C54FFE6F}">
      <dgm:prSet/>
      <dgm:spPr/>
      <dgm:t>
        <a:bodyPr/>
        <a:lstStyle/>
        <a:p>
          <a:endParaRPr lang="en-GB"/>
        </a:p>
      </dgm:t>
    </dgm:pt>
    <dgm:pt modelId="{87CBCB6C-5A40-4872-A4F1-CC87C0A825A0}">
      <dgm:prSet phldrT="[Text]" custT="1"/>
      <dgm:spPr/>
      <dgm:t>
        <a:bodyPr/>
        <a:lstStyle/>
        <a:p>
          <a:r>
            <a:rPr lang="en-GB" sz="20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Linear models</a:t>
          </a:r>
        </a:p>
      </dgm:t>
    </dgm:pt>
    <dgm:pt modelId="{6374A696-09C6-4117-A7EB-E4BD41000BDC}" type="parTrans" cxnId="{02B36C9C-D91D-4525-873D-45C4BBCBC29D}">
      <dgm:prSet/>
      <dgm:spPr/>
      <dgm:t>
        <a:bodyPr/>
        <a:lstStyle/>
        <a:p>
          <a:endParaRPr lang="en-GB"/>
        </a:p>
      </dgm:t>
    </dgm:pt>
    <dgm:pt modelId="{1C103518-F7DD-4B92-BDD9-443BF20661B3}" type="sibTrans" cxnId="{02B36C9C-D91D-4525-873D-45C4BBCBC29D}">
      <dgm:prSet/>
      <dgm:spPr/>
      <dgm:t>
        <a:bodyPr/>
        <a:lstStyle/>
        <a:p>
          <a:endParaRPr lang="en-GB"/>
        </a:p>
      </dgm:t>
    </dgm:pt>
    <dgm:pt modelId="{CC43CE78-57B4-4106-B590-9E6D5D3F6754}">
      <dgm:prSet phldrT="[Text]" custT="1"/>
      <dgm:spPr/>
      <dgm:t>
        <a:bodyPr/>
        <a:lstStyle/>
        <a:p>
          <a:r>
            <a:rPr lang="en-GB" sz="28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Output</a:t>
          </a:r>
        </a:p>
      </dgm:t>
    </dgm:pt>
    <dgm:pt modelId="{9CFA32DB-E29D-4D25-9080-72187816C177}" type="parTrans" cxnId="{E4B011EF-0513-4A5C-B294-C4274211745B}">
      <dgm:prSet/>
      <dgm:spPr/>
      <dgm:t>
        <a:bodyPr/>
        <a:lstStyle/>
        <a:p>
          <a:endParaRPr lang="en-GB"/>
        </a:p>
      </dgm:t>
    </dgm:pt>
    <dgm:pt modelId="{B3CE2254-CD83-4042-96C5-C9643FE0C2D5}" type="sibTrans" cxnId="{E4B011EF-0513-4A5C-B294-C4274211745B}">
      <dgm:prSet/>
      <dgm:spPr/>
      <dgm:t>
        <a:bodyPr/>
        <a:lstStyle/>
        <a:p>
          <a:endParaRPr lang="en-GB"/>
        </a:p>
      </dgm:t>
    </dgm:pt>
    <dgm:pt modelId="{70B2EA0A-A7CD-4C9F-9BBF-38AF5D696D5A}">
      <dgm:prSet phldrT="[Text]" custT="1"/>
      <dgm:spPr/>
      <dgm:t>
        <a:bodyPr/>
        <a:lstStyle/>
        <a:p>
          <a:r>
            <a:rPr lang="en-GB" sz="20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associations</a:t>
          </a:r>
        </a:p>
      </dgm:t>
    </dgm:pt>
    <dgm:pt modelId="{69CC948E-9C4B-4786-8860-20A2E0F0EF5C}" type="parTrans" cxnId="{32D6372F-0EA5-4BAF-B5B1-C024902D6056}">
      <dgm:prSet/>
      <dgm:spPr/>
      <dgm:t>
        <a:bodyPr/>
        <a:lstStyle/>
        <a:p>
          <a:endParaRPr lang="en-GB"/>
        </a:p>
      </dgm:t>
    </dgm:pt>
    <dgm:pt modelId="{4608B685-CB18-4CAD-AAF4-31C0464422C2}" type="sibTrans" cxnId="{32D6372F-0EA5-4BAF-B5B1-C024902D6056}">
      <dgm:prSet/>
      <dgm:spPr/>
      <dgm:t>
        <a:bodyPr/>
        <a:lstStyle/>
        <a:p>
          <a:endParaRPr lang="en-GB"/>
        </a:p>
      </dgm:t>
    </dgm:pt>
    <dgm:pt modelId="{6AD0543C-F1C1-41B8-B3D3-884D7FF505C7}">
      <dgm:prSet phldrT="[Text]" custT="1"/>
      <dgm:spPr/>
      <dgm:t>
        <a:bodyPr/>
        <a:lstStyle/>
        <a:p>
          <a:r>
            <a:rPr lang="en-GB" sz="20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interactions</a:t>
          </a:r>
        </a:p>
      </dgm:t>
    </dgm:pt>
    <dgm:pt modelId="{0E7B8D75-7D48-43C5-BD09-8BD3B58A9529}" type="parTrans" cxnId="{45A2EFE4-0267-4C9B-B835-116E37D9C49E}">
      <dgm:prSet/>
      <dgm:spPr/>
      <dgm:t>
        <a:bodyPr/>
        <a:lstStyle/>
        <a:p>
          <a:endParaRPr lang="en-GB"/>
        </a:p>
      </dgm:t>
    </dgm:pt>
    <dgm:pt modelId="{C763F739-F331-4DAA-8604-8351D52A5C4C}" type="sibTrans" cxnId="{45A2EFE4-0267-4C9B-B835-116E37D9C49E}">
      <dgm:prSet/>
      <dgm:spPr/>
      <dgm:t>
        <a:bodyPr/>
        <a:lstStyle/>
        <a:p>
          <a:endParaRPr lang="en-GB"/>
        </a:p>
      </dgm:t>
    </dgm:pt>
    <dgm:pt modelId="{D1482ED3-D8DD-446E-8999-AC8A7FF72874}" type="pres">
      <dgm:prSet presAssocID="{60BF4DFB-88C7-4D46-8767-8591CAB1300D}" presName="Name0" presStyleCnt="0">
        <dgm:presLayoutVars>
          <dgm:dir/>
          <dgm:resizeHandles val="exact"/>
        </dgm:presLayoutVars>
      </dgm:prSet>
      <dgm:spPr/>
    </dgm:pt>
    <dgm:pt modelId="{E58A2BDD-DDF0-4107-8801-85544778878F}" type="pres">
      <dgm:prSet presAssocID="{8D5A712D-42BF-4405-95DA-16211C5AD83A}" presName="composite" presStyleCnt="0"/>
      <dgm:spPr/>
    </dgm:pt>
    <dgm:pt modelId="{850EF766-0846-4180-A3E2-FD5C439A8C26}" type="pres">
      <dgm:prSet presAssocID="{8D5A712D-42BF-4405-95DA-16211C5AD83A}" presName="imagSh" presStyleLbl="b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64FE5ED3-334E-4769-B486-9EA0074F7898}" type="pres">
      <dgm:prSet presAssocID="{8D5A712D-42BF-4405-95DA-16211C5AD83A}" presName="txNode" presStyleLbl="node1" presStyleIdx="0" presStyleCnt="3">
        <dgm:presLayoutVars>
          <dgm:bulletEnabled val="1"/>
        </dgm:presLayoutVars>
      </dgm:prSet>
      <dgm:spPr/>
    </dgm:pt>
    <dgm:pt modelId="{63B1629F-1E49-479F-9F7E-6F5EAD59CDC2}" type="pres">
      <dgm:prSet presAssocID="{62D4E71D-87EF-4CF2-8E25-3ADFF5A78E17}" presName="sibTrans" presStyleLbl="sibTrans2D1" presStyleIdx="0" presStyleCnt="2"/>
      <dgm:spPr/>
    </dgm:pt>
    <dgm:pt modelId="{9618DAA0-F032-4C3A-876C-728C47494524}" type="pres">
      <dgm:prSet presAssocID="{62D4E71D-87EF-4CF2-8E25-3ADFF5A78E17}" presName="connTx" presStyleLbl="sibTrans2D1" presStyleIdx="0" presStyleCnt="2"/>
      <dgm:spPr/>
    </dgm:pt>
    <dgm:pt modelId="{0F0553FA-1F19-4C6C-91FD-82395CD5447C}" type="pres">
      <dgm:prSet presAssocID="{328C36F9-C245-4ED3-87D0-1EB0552A36D2}" presName="composite" presStyleCnt="0"/>
      <dgm:spPr/>
    </dgm:pt>
    <dgm:pt modelId="{FDBC80EB-1B0E-4D25-A54A-0AF79DF25F1A}" type="pres">
      <dgm:prSet presAssocID="{328C36F9-C245-4ED3-87D0-1EB0552A36D2}" presName="imagSh" presStyleLbl="b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B1987C8B-5304-4208-B6B0-328CE43DDF39}" type="pres">
      <dgm:prSet presAssocID="{328C36F9-C245-4ED3-87D0-1EB0552A36D2}" presName="txNode" presStyleLbl="node1" presStyleIdx="1" presStyleCnt="3">
        <dgm:presLayoutVars>
          <dgm:bulletEnabled val="1"/>
        </dgm:presLayoutVars>
      </dgm:prSet>
      <dgm:spPr/>
    </dgm:pt>
    <dgm:pt modelId="{0B51E1B8-57B3-4D25-937C-869349C6EBCA}" type="pres">
      <dgm:prSet presAssocID="{C0A38B4F-8D06-49E7-ADB6-E429FC6881E7}" presName="sibTrans" presStyleLbl="sibTrans2D1" presStyleIdx="1" presStyleCnt="2"/>
      <dgm:spPr/>
    </dgm:pt>
    <dgm:pt modelId="{52C1F2C3-97DD-456D-A4E7-00076128EF65}" type="pres">
      <dgm:prSet presAssocID="{C0A38B4F-8D06-49E7-ADB6-E429FC6881E7}" presName="connTx" presStyleLbl="sibTrans2D1" presStyleIdx="1" presStyleCnt="2"/>
      <dgm:spPr/>
    </dgm:pt>
    <dgm:pt modelId="{40CEB1B5-A622-41A9-B0A3-411B1B04BAC7}" type="pres">
      <dgm:prSet presAssocID="{CC43CE78-57B4-4106-B590-9E6D5D3F6754}" presName="composite" presStyleCnt="0"/>
      <dgm:spPr/>
    </dgm:pt>
    <dgm:pt modelId="{BB78FE29-B433-4280-A854-F49978B9F22D}" type="pres">
      <dgm:prSet presAssocID="{CC43CE78-57B4-4106-B590-9E6D5D3F6754}" presName="imagSh" presStyleLbl="b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7416695D-2C57-4C1D-BD8B-441AECC3CDF2}" type="pres">
      <dgm:prSet presAssocID="{CC43CE78-57B4-4106-B590-9E6D5D3F6754}" presName="txNode" presStyleLbl="node1" presStyleIdx="2" presStyleCnt="3">
        <dgm:presLayoutVars>
          <dgm:bulletEnabled val="1"/>
        </dgm:presLayoutVars>
      </dgm:prSet>
      <dgm:spPr/>
    </dgm:pt>
  </dgm:ptLst>
  <dgm:cxnLst>
    <dgm:cxn modelId="{18579601-1D95-4A82-80E5-1B7E27589305}" type="presOf" srcId="{62D4E71D-87EF-4CF2-8E25-3ADFF5A78E17}" destId="{9618DAA0-F032-4C3A-876C-728C47494524}" srcOrd="1" destOrd="0" presId="urn:microsoft.com/office/officeart/2005/8/layout/hProcess10"/>
    <dgm:cxn modelId="{B345BA0E-0535-478A-82EB-C2177442D430}" type="presOf" srcId="{8D5A712D-42BF-4405-95DA-16211C5AD83A}" destId="{64FE5ED3-334E-4769-B486-9EA0074F7898}" srcOrd="0" destOrd="0" presId="urn:microsoft.com/office/officeart/2005/8/layout/hProcess10"/>
    <dgm:cxn modelId="{56988F20-FEA0-4DF0-804F-C1C570C38AD1}" srcId="{60BF4DFB-88C7-4D46-8767-8591CAB1300D}" destId="{328C36F9-C245-4ED3-87D0-1EB0552A36D2}" srcOrd="1" destOrd="0" parTransId="{19CF9158-023C-4498-96F0-04E253B84229}" sibTransId="{C0A38B4F-8D06-49E7-ADB6-E429FC6881E7}"/>
    <dgm:cxn modelId="{97FF0525-64AE-4A95-8A2E-0141AD4DB4FB}" type="presOf" srcId="{ABF62E89-E96F-47EC-A960-8E5799241ACA}" destId="{64FE5ED3-334E-4769-B486-9EA0074F7898}" srcOrd="0" destOrd="1" presId="urn:microsoft.com/office/officeart/2005/8/layout/hProcess10"/>
    <dgm:cxn modelId="{5CD79F28-B03E-4942-9636-02B7BC5C5024}" type="presOf" srcId="{C0A38B4F-8D06-49E7-ADB6-E429FC6881E7}" destId="{0B51E1B8-57B3-4D25-937C-869349C6EBCA}" srcOrd="0" destOrd="0" presId="urn:microsoft.com/office/officeart/2005/8/layout/hProcess10"/>
    <dgm:cxn modelId="{32D6372F-0EA5-4BAF-B5B1-C024902D6056}" srcId="{CC43CE78-57B4-4106-B590-9E6D5D3F6754}" destId="{70B2EA0A-A7CD-4C9F-9BBF-38AF5D696D5A}" srcOrd="0" destOrd="0" parTransId="{69CC948E-9C4B-4786-8860-20A2E0F0EF5C}" sibTransId="{4608B685-CB18-4CAD-AAF4-31C0464422C2}"/>
    <dgm:cxn modelId="{7C7EDD5C-68A2-46C2-89CE-6764C187E66A}" type="presOf" srcId="{6AD0543C-F1C1-41B8-B3D3-884D7FF505C7}" destId="{7416695D-2C57-4C1D-BD8B-441AECC3CDF2}" srcOrd="0" destOrd="2" presId="urn:microsoft.com/office/officeart/2005/8/layout/hProcess10"/>
    <dgm:cxn modelId="{0AEE4B64-96F5-47D5-B009-7DB64837B0D9}" type="presOf" srcId="{87CBCB6C-5A40-4872-A4F1-CC87C0A825A0}" destId="{B1987C8B-5304-4208-B6B0-328CE43DDF39}" srcOrd="0" destOrd="2" presId="urn:microsoft.com/office/officeart/2005/8/layout/hProcess10"/>
    <dgm:cxn modelId="{0F57164B-8B3B-4C6C-850B-509CBFA3634B}" srcId="{60BF4DFB-88C7-4D46-8767-8591CAB1300D}" destId="{8D5A712D-42BF-4405-95DA-16211C5AD83A}" srcOrd="0" destOrd="0" parTransId="{809FAE1F-3BC6-40C6-A3E9-C111A8030D61}" sibTransId="{62D4E71D-87EF-4CF2-8E25-3ADFF5A78E17}"/>
    <dgm:cxn modelId="{99D9566B-7A96-4FC4-ADA8-5F06A31AB228}" srcId="{8D5A712D-42BF-4405-95DA-16211C5AD83A}" destId="{E342B214-A77E-4B32-BEAE-11D223922D30}" srcOrd="1" destOrd="0" parTransId="{1381CB0D-CF6F-4636-B67A-1A1126D8EF77}" sibTransId="{4D514F81-D5D1-4F37-AA1A-15E79BF9A7B3}"/>
    <dgm:cxn modelId="{D99D4D73-836E-404C-B23E-6F5A3176AF1A}" type="presOf" srcId="{C0A38B4F-8D06-49E7-ADB6-E429FC6881E7}" destId="{52C1F2C3-97DD-456D-A4E7-00076128EF65}" srcOrd="1" destOrd="0" presId="urn:microsoft.com/office/officeart/2005/8/layout/hProcess10"/>
    <dgm:cxn modelId="{B93DFF59-A53D-4E51-9318-BDB54F97CE30}" type="presOf" srcId="{CC43CE78-57B4-4106-B590-9E6D5D3F6754}" destId="{7416695D-2C57-4C1D-BD8B-441AECC3CDF2}" srcOrd="0" destOrd="0" presId="urn:microsoft.com/office/officeart/2005/8/layout/hProcess10"/>
    <dgm:cxn modelId="{12256B83-91A9-49E0-B381-8406A0B1C1FF}" type="presOf" srcId="{328C36F9-C245-4ED3-87D0-1EB0552A36D2}" destId="{B1987C8B-5304-4208-B6B0-328CE43DDF39}" srcOrd="0" destOrd="0" presId="urn:microsoft.com/office/officeart/2005/8/layout/hProcess10"/>
    <dgm:cxn modelId="{1F3A7585-0A18-446B-9F13-4637C54FFE6F}" srcId="{328C36F9-C245-4ED3-87D0-1EB0552A36D2}" destId="{B2296638-12A5-4FD3-B07D-B1B785E047DD}" srcOrd="0" destOrd="0" parTransId="{64F0DF0B-9DB6-478A-8123-F9BF047FA979}" sibTransId="{70BC5312-0649-488B-A3B9-C049AA438349}"/>
    <dgm:cxn modelId="{489B9D87-1AB0-44A1-8F13-1C611CA04516}" srcId="{8D5A712D-42BF-4405-95DA-16211C5AD83A}" destId="{ABF62E89-E96F-47EC-A960-8E5799241ACA}" srcOrd="0" destOrd="0" parTransId="{0F6EBFC4-9D7A-469F-B850-04BDCC13E09D}" sibTransId="{8748BB52-474D-4060-9A1B-F51012D503DE}"/>
    <dgm:cxn modelId="{6A333689-11FD-49D1-A738-1E4A8D89C1A5}" type="presOf" srcId="{60BF4DFB-88C7-4D46-8767-8591CAB1300D}" destId="{D1482ED3-D8DD-446E-8999-AC8A7FF72874}" srcOrd="0" destOrd="0" presId="urn:microsoft.com/office/officeart/2005/8/layout/hProcess10"/>
    <dgm:cxn modelId="{02B36C9C-D91D-4525-873D-45C4BBCBC29D}" srcId="{328C36F9-C245-4ED3-87D0-1EB0552A36D2}" destId="{87CBCB6C-5A40-4872-A4F1-CC87C0A825A0}" srcOrd="1" destOrd="0" parTransId="{6374A696-09C6-4117-A7EB-E4BD41000BDC}" sibTransId="{1C103518-F7DD-4B92-BDD9-443BF20661B3}"/>
    <dgm:cxn modelId="{38CA9EAA-3965-4F8D-8C90-01B0A4B2143A}" type="presOf" srcId="{B2296638-12A5-4FD3-B07D-B1B785E047DD}" destId="{B1987C8B-5304-4208-B6B0-328CE43DDF39}" srcOrd="0" destOrd="1" presId="urn:microsoft.com/office/officeart/2005/8/layout/hProcess10"/>
    <dgm:cxn modelId="{C105D0C6-2930-4E65-9B83-CF22584F8F1F}" type="presOf" srcId="{70B2EA0A-A7CD-4C9F-9BBF-38AF5D696D5A}" destId="{7416695D-2C57-4C1D-BD8B-441AECC3CDF2}" srcOrd="0" destOrd="1" presId="urn:microsoft.com/office/officeart/2005/8/layout/hProcess10"/>
    <dgm:cxn modelId="{896DE5D0-D271-4C0F-A9E1-6143EE63D886}" type="presOf" srcId="{62D4E71D-87EF-4CF2-8E25-3ADFF5A78E17}" destId="{63B1629F-1E49-479F-9F7E-6F5EAD59CDC2}" srcOrd="0" destOrd="0" presId="urn:microsoft.com/office/officeart/2005/8/layout/hProcess10"/>
    <dgm:cxn modelId="{F3CFE8E0-87B1-4453-BC35-6BCD36404978}" type="presOf" srcId="{E342B214-A77E-4B32-BEAE-11D223922D30}" destId="{64FE5ED3-334E-4769-B486-9EA0074F7898}" srcOrd="0" destOrd="2" presId="urn:microsoft.com/office/officeart/2005/8/layout/hProcess10"/>
    <dgm:cxn modelId="{45A2EFE4-0267-4C9B-B835-116E37D9C49E}" srcId="{CC43CE78-57B4-4106-B590-9E6D5D3F6754}" destId="{6AD0543C-F1C1-41B8-B3D3-884D7FF505C7}" srcOrd="1" destOrd="0" parTransId="{0E7B8D75-7D48-43C5-BD09-8BD3B58A9529}" sibTransId="{C763F739-F331-4DAA-8604-8351D52A5C4C}"/>
    <dgm:cxn modelId="{E4B011EF-0513-4A5C-B294-C4274211745B}" srcId="{60BF4DFB-88C7-4D46-8767-8591CAB1300D}" destId="{CC43CE78-57B4-4106-B590-9E6D5D3F6754}" srcOrd="2" destOrd="0" parTransId="{9CFA32DB-E29D-4D25-9080-72187816C177}" sibTransId="{B3CE2254-CD83-4042-96C5-C9643FE0C2D5}"/>
    <dgm:cxn modelId="{FF221013-5A89-46C7-B92D-61E3238203CC}" type="presParOf" srcId="{D1482ED3-D8DD-446E-8999-AC8A7FF72874}" destId="{E58A2BDD-DDF0-4107-8801-85544778878F}" srcOrd="0" destOrd="0" presId="urn:microsoft.com/office/officeart/2005/8/layout/hProcess10"/>
    <dgm:cxn modelId="{2AF17212-AED4-46EE-B050-07203F1C1E40}" type="presParOf" srcId="{E58A2BDD-DDF0-4107-8801-85544778878F}" destId="{850EF766-0846-4180-A3E2-FD5C439A8C26}" srcOrd="0" destOrd="0" presId="urn:microsoft.com/office/officeart/2005/8/layout/hProcess10"/>
    <dgm:cxn modelId="{875EFC31-3A9E-4686-881C-F7050D954902}" type="presParOf" srcId="{E58A2BDD-DDF0-4107-8801-85544778878F}" destId="{64FE5ED3-334E-4769-B486-9EA0074F7898}" srcOrd="1" destOrd="0" presId="urn:microsoft.com/office/officeart/2005/8/layout/hProcess10"/>
    <dgm:cxn modelId="{E2542196-92D3-4ED2-BEEB-0631FFABA7C3}" type="presParOf" srcId="{D1482ED3-D8DD-446E-8999-AC8A7FF72874}" destId="{63B1629F-1E49-479F-9F7E-6F5EAD59CDC2}" srcOrd="1" destOrd="0" presId="urn:microsoft.com/office/officeart/2005/8/layout/hProcess10"/>
    <dgm:cxn modelId="{5CCC73BE-5FCC-4798-9C06-FC7ABE52FE04}" type="presParOf" srcId="{63B1629F-1E49-479F-9F7E-6F5EAD59CDC2}" destId="{9618DAA0-F032-4C3A-876C-728C47494524}" srcOrd="0" destOrd="0" presId="urn:microsoft.com/office/officeart/2005/8/layout/hProcess10"/>
    <dgm:cxn modelId="{66B3486D-4769-40E2-8569-2876F9C2EF5C}" type="presParOf" srcId="{D1482ED3-D8DD-446E-8999-AC8A7FF72874}" destId="{0F0553FA-1F19-4C6C-91FD-82395CD5447C}" srcOrd="2" destOrd="0" presId="urn:microsoft.com/office/officeart/2005/8/layout/hProcess10"/>
    <dgm:cxn modelId="{F23646C7-3555-457F-8455-A2FFF8A901B7}" type="presParOf" srcId="{0F0553FA-1F19-4C6C-91FD-82395CD5447C}" destId="{FDBC80EB-1B0E-4D25-A54A-0AF79DF25F1A}" srcOrd="0" destOrd="0" presId="urn:microsoft.com/office/officeart/2005/8/layout/hProcess10"/>
    <dgm:cxn modelId="{B82FA865-C933-4ED3-910D-1F5353FBDCCC}" type="presParOf" srcId="{0F0553FA-1F19-4C6C-91FD-82395CD5447C}" destId="{B1987C8B-5304-4208-B6B0-328CE43DDF39}" srcOrd="1" destOrd="0" presId="urn:microsoft.com/office/officeart/2005/8/layout/hProcess10"/>
    <dgm:cxn modelId="{DDC60D0A-A395-49C6-A89C-E1E1DE8B6883}" type="presParOf" srcId="{D1482ED3-D8DD-446E-8999-AC8A7FF72874}" destId="{0B51E1B8-57B3-4D25-937C-869349C6EBCA}" srcOrd="3" destOrd="0" presId="urn:microsoft.com/office/officeart/2005/8/layout/hProcess10"/>
    <dgm:cxn modelId="{1761602A-D99C-4A6F-8F10-D9DA1C6F6CBB}" type="presParOf" srcId="{0B51E1B8-57B3-4D25-937C-869349C6EBCA}" destId="{52C1F2C3-97DD-456D-A4E7-00076128EF65}" srcOrd="0" destOrd="0" presId="urn:microsoft.com/office/officeart/2005/8/layout/hProcess10"/>
    <dgm:cxn modelId="{3DB5D1F5-2C44-4BFE-8842-AFA2789A4932}" type="presParOf" srcId="{D1482ED3-D8DD-446E-8999-AC8A7FF72874}" destId="{40CEB1B5-A622-41A9-B0A3-411B1B04BAC7}" srcOrd="4" destOrd="0" presId="urn:microsoft.com/office/officeart/2005/8/layout/hProcess10"/>
    <dgm:cxn modelId="{40BAC588-C0D9-42D7-9FF8-B1E71300BF7C}" type="presParOf" srcId="{40CEB1B5-A622-41A9-B0A3-411B1B04BAC7}" destId="{BB78FE29-B433-4280-A854-F49978B9F22D}" srcOrd="0" destOrd="0" presId="urn:microsoft.com/office/officeart/2005/8/layout/hProcess10"/>
    <dgm:cxn modelId="{9FCBD601-001A-4A25-8497-84FF5308C8FC}" type="presParOf" srcId="{40CEB1B5-A622-41A9-B0A3-411B1B04BAC7}" destId="{7416695D-2C57-4C1D-BD8B-441AECC3CDF2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3320510-90F0-4699-AE27-A42859FB7A86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7051EA4-F1FD-4101-A040-57EB3FD4746E}">
      <dgm:prSet phldrT="[Text]" custT="1"/>
      <dgm:spPr/>
      <dgm:t>
        <a:bodyPr/>
        <a:lstStyle/>
        <a:p>
          <a:r>
            <a:rPr lang="en-GB" sz="1800" dirty="0"/>
            <a:t>Input</a:t>
          </a:r>
        </a:p>
      </dgm:t>
    </dgm:pt>
    <dgm:pt modelId="{0D9CE4CF-2389-431B-A7B4-3F2C60AC6D39}" type="parTrans" cxnId="{68314593-7A92-4E7F-B2AE-4FFB0B7A3AED}">
      <dgm:prSet/>
      <dgm:spPr/>
      <dgm:t>
        <a:bodyPr/>
        <a:lstStyle/>
        <a:p>
          <a:endParaRPr lang="en-GB" sz="1800"/>
        </a:p>
      </dgm:t>
    </dgm:pt>
    <dgm:pt modelId="{88DDE09F-A69F-4358-90DF-B0C692F88DCB}" type="sibTrans" cxnId="{68314593-7A92-4E7F-B2AE-4FFB0B7A3AED}">
      <dgm:prSet/>
      <dgm:spPr/>
      <dgm:t>
        <a:bodyPr/>
        <a:lstStyle/>
        <a:p>
          <a:endParaRPr lang="en-GB" sz="1800"/>
        </a:p>
      </dgm:t>
    </dgm:pt>
    <dgm:pt modelId="{0E9C7617-69DF-4299-AAAB-F1095C00CD0E}">
      <dgm:prSet phldrT="[Text]" custT="1"/>
      <dgm:spPr/>
      <dgm:t>
        <a:bodyPr anchor="ctr"/>
        <a:lstStyle/>
        <a:p>
          <a:r>
            <a:rPr lang="en-GB" sz="1800" dirty="0"/>
            <a:t>1-1 Interactions</a:t>
          </a:r>
        </a:p>
      </dgm:t>
    </dgm:pt>
    <dgm:pt modelId="{2E749277-F9D5-49AD-AF31-039656BC28C6}" type="parTrans" cxnId="{3F338EAB-4778-4ECB-A623-2BBFE1DA020F}">
      <dgm:prSet/>
      <dgm:spPr/>
      <dgm:t>
        <a:bodyPr/>
        <a:lstStyle/>
        <a:p>
          <a:endParaRPr lang="en-GB" sz="1800"/>
        </a:p>
      </dgm:t>
    </dgm:pt>
    <dgm:pt modelId="{EC78718A-29ED-4EC5-9C55-E21E2C112090}" type="sibTrans" cxnId="{3F338EAB-4778-4ECB-A623-2BBFE1DA020F}">
      <dgm:prSet/>
      <dgm:spPr/>
      <dgm:t>
        <a:bodyPr/>
        <a:lstStyle/>
        <a:p>
          <a:endParaRPr lang="en-GB" sz="1800"/>
        </a:p>
      </dgm:t>
    </dgm:pt>
    <dgm:pt modelId="{282D4801-0B81-4C1B-97F8-28E477858755}">
      <dgm:prSet phldrT="[Text]" custT="1"/>
      <dgm:spPr/>
      <dgm:t>
        <a:bodyPr/>
        <a:lstStyle/>
        <a:p>
          <a:r>
            <a:rPr lang="en-GB" sz="1800" dirty="0"/>
            <a:t>Data</a:t>
          </a:r>
        </a:p>
      </dgm:t>
    </dgm:pt>
    <dgm:pt modelId="{AE5565F2-EEF4-41BD-BFE8-03C64345D1A7}" type="parTrans" cxnId="{A15D1CB6-890B-489B-86B3-2060022472AE}">
      <dgm:prSet/>
      <dgm:spPr/>
      <dgm:t>
        <a:bodyPr/>
        <a:lstStyle/>
        <a:p>
          <a:endParaRPr lang="en-GB" sz="1800"/>
        </a:p>
      </dgm:t>
    </dgm:pt>
    <dgm:pt modelId="{4E70A3D4-AAFD-411F-9184-5017E29E420A}" type="sibTrans" cxnId="{A15D1CB6-890B-489B-86B3-2060022472AE}">
      <dgm:prSet/>
      <dgm:spPr/>
      <dgm:t>
        <a:bodyPr/>
        <a:lstStyle/>
        <a:p>
          <a:endParaRPr lang="en-GB" sz="1800"/>
        </a:p>
      </dgm:t>
    </dgm:pt>
    <dgm:pt modelId="{2F013F12-6368-48A6-A18F-8A5D85003B3D}">
      <dgm:prSet phldrT="[Text]" custT="1"/>
      <dgm:spPr/>
      <dgm:t>
        <a:bodyPr/>
        <a:lstStyle/>
        <a:p>
          <a:r>
            <a:rPr lang="en-GB" sz="1800" dirty="0"/>
            <a:t>Simulation of fitness</a:t>
          </a:r>
        </a:p>
      </dgm:t>
    </dgm:pt>
    <dgm:pt modelId="{60C71393-6A56-418A-AED5-D1EDDA8D7EF2}" type="parTrans" cxnId="{E86B1B1C-A41E-4288-B645-335F790B43AC}">
      <dgm:prSet/>
      <dgm:spPr/>
      <dgm:t>
        <a:bodyPr/>
        <a:lstStyle/>
        <a:p>
          <a:endParaRPr lang="en-GB" sz="1800"/>
        </a:p>
      </dgm:t>
    </dgm:pt>
    <dgm:pt modelId="{D11BE816-6AC0-41E9-9E1B-07AEBF60F134}" type="sibTrans" cxnId="{E86B1B1C-A41E-4288-B645-335F790B43AC}">
      <dgm:prSet/>
      <dgm:spPr/>
      <dgm:t>
        <a:bodyPr/>
        <a:lstStyle/>
        <a:p>
          <a:endParaRPr lang="en-GB" sz="1800"/>
        </a:p>
      </dgm:t>
    </dgm:pt>
    <dgm:pt modelId="{21518034-5973-4185-BD21-2FF3105A0C05}">
      <dgm:prSet phldrT="[Text]" custT="1"/>
      <dgm:spPr/>
      <dgm:t>
        <a:bodyPr/>
        <a:lstStyle/>
        <a:p>
          <a:r>
            <a:rPr lang="en-GB" sz="1800" dirty="0"/>
            <a:t>Analysis</a:t>
          </a:r>
        </a:p>
      </dgm:t>
    </dgm:pt>
    <dgm:pt modelId="{A5179410-F784-4959-A868-06AB9386F162}" type="parTrans" cxnId="{35E8BDE0-3B12-4A12-A2F6-69B4350109D2}">
      <dgm:prSet/>
      <dgm:spPr/>
      <dgm:t>
        <a:bodyPr/>
        <a:lstStyle/>
        <a:p>
          <a:endParaRPr lang="en-GB" sz="1800"/>
        </a:p>
      </dgm:t>
    </dgm:pt>
    <dgm:pt modelId="{B8BC5B35-C797-4663-AE36-415EE34A5DA8}" type="sibTrans" cxnId="{35E8BDE0-3B12-4A12-A2F6-69B4350109D2}">
      <dgm:prSet/>
      <dgm:spPr/>
      <dgm:t>
        <a:bodyPr/>
        <a:lstStyle/>
        <a:p>
          <a:endParaRPr lang="en-GB" sz="1800"/>
        </a:p>
      </dgm:t>
    </dgm:pt>
    <dgm:pt modelId="{5EDAB7D9-DD0E-4CB3-9672-C21642C9715D}">
      <dgm:prSet phldrT="[Text]" custT="1"/>
      <dgm:spPr/>
      <dgm:t>
        <a:bodyPr anchor="ctr"/>
        <a:lstStyle/>
        <a:p>
          <a:r>
            <a:rPr lang="en-GB" sz="1800" b="1" dirty="0"/>
            <a:t>HMSC</a:t>
          </a:r>
          <a:r>
            <a:rPr lang="en-GB" sz="1800" dirty="0"/>
            <a:t> </a:t>
          </a:r>
          <a:r>
            <a:rPr lang="en-US" sz="1800" dirty="0"/>
            <a:t>(Tikhonov et al., 2020 &amp; </a:t>
          </a:r>
          <a:r>
            <a:rPr lang="en-US" sz="1800" dirty="0" err="1"/>
            <a:t>Opedal</a:t>
          </a:r>
          <a:r>
            <a:rPr lang="en-US" sz="1800" dirty="0"/>
            <a:t> et al., 2020)</a:t>
          </a:r>
          <a:endParaRPr lang="en-GB" sz="1800" dirty="0"/>
        </a:p>
      </dgm:t>
    </dgm:pt>
    <dgm:pt modelId="{DF87E695-859E-4E88-9EF1-57667DD3A89C}" type="parTrans" cxnId="{6A858257-2AD1-4396-96B6-8F697FD7A5DE}">
      <dgm:prSet/>
      <dgm:spPr/>
      <dgm:t>
        <a:bodyPr/>
        <a:lstStyle/>
        <a:p>
          <a:endParaRPr lang="en-GB" sz="1800"/>
        </a:p>
      </dgm:t>
    </dgm:pt>
    <dgm:pt modelId="{8AEC1CEB-3BB4-4F62-A9E0-610D1413B5F7}" type="sibTrans" cxnId="{6A858257-2AD1-4396-96B6-8F697FD7A5DE}">
      <dgm:prSet/>
      <dgm:spPr/>
      <dgm:t>
        <a:bodyPr/>
        <a:lstStyle/>
        <a:p>
          <a:endParaRPr lang="en-GB" sz="1800"/>
        </a:p>
      </dgm:t>
    </dgm:pt>
    <dgm:pt modelId="{6712990E-2B3D-47E5-BA52-2B60C0DC6FC6}">
      <dgm:prSet phldrT="[Text]" custT="1"/>
      <dgm:spPr/>
      <dgm:t>
        <a:bodyPr anchor="ctr"/>
        <a:lstStyle/>
        <a:p>
          <a:r>
            <a:rPr lang="en-GB" sz="1800" b="1" dirty="0"/>
            <a:t>COOCCUR</a:t>
          </a:r>
          <a:r>
            <a:rPr lang="en-GB" sz="1800" dirty="0"/>
            <a:t> (</a:t>
          </a:r>
          <a:r>
            <a:rPr lang="en-US" sz="1800" dirty="0">
              <a:latin typeface="+mn-lt"/>
            </a:rPr>
            <a:t>Griffith et al., 2016</a:t>
          </a:r>
          <a:r>
            <a:rPr lang="en-GB" sz="1800" dirty="0"/>
            <a:t>)</a:t>
          </a:r>
        </a:p>
      </dgm:t>
    </dgm:pt>
    <dgm:pt modelId="{568717A5-59B5-4C6D-A760-D2E5A02BC3E7}" type="parTrans" cxnId="{418BE982-FA12-4F8C-90A9-AB71848759C7}">
      <dgm:prSet/>
      <dgm:spPr/>
      <dgm:t>
        <a:bodyPr/>
        <a:lstStyle/>
        <a:p>
          <a:endParaRPr lang="en-GB" sz="1800"/>
        </a:p>
      </dgm:t>
    </dgm:pt>
    <dgm:pt modelId="{2C01B6C4-797E-4CCF-9FEC-60DE56FD423C}" type="sibTrans" cxnId="{418BE982-FA12-4F8C-90A9-AB71848759C7}">
      <dgm:prSet/>
      <dgm:spPr/>
      <dgm:t>
        <a:bodyPr/>
        <a:lstStyle/>
        <a:p>
          <a:endParaRPr lang="en-GB" sz="1800"/>
        </a:p>
      </dgm:t>
    </dgm:pt>
    <dgm:pt modelId="{E0F1CE95-D0C6-4D80-BD62-3CFCFED2C1D1}">
      <dgm:prSet phldrT="[Text]" custT="1"/>
      <dgm:spPr/>
      <dgm:t>
        <a:bodyPr anchor="ctr"/>
        <a:lstStyle/>
        <a:p>
          <a:r>
            <a:rPr lang="en-GB" sz="1800" b="1" dirty="0"/>
            <a:t>Intrinsic Fitness</a:t>
          </a:r>
        </a:p>
      </dgm:t>
    </dgm:pt>
    <dgm:pt modelId="{A6F447EB-A039-431F-8765-7074C03CD215}" type="parTrans" cxnId="{59A50518-1727-4700-8BE2-EBD868F0841A}">
      <dgm:prSet/>
      <dgm:spPr/>
      <dgm:t>
        <a:bodyPr/>
        <a:lstStyle/>
        <a:p>
          <a:endParaRPr lang="en-GB" sz="1800"/>
        </a:p>
      </dgm:t>
    </dgm:pt>
    <dgm:pt modelId="{267D88B7-EFE0-40CE-AE55-C159783104FB}" type="sibTrans" cxnId="{59A50518-1727-4700-8BE2-EBD868F0841A}">
      <dgm:prSet/>
      <dgm:spPr/>
      <dgm:t>
        <a:bodyPr/>
        <a:lstStyle/>
        <a:p>
          <a:endParaRPr lang="en-GB" sz="1800"/>
        </a:p>
      </dgm:t>
    </dgm:pt>
    <dgm:pt modelId="{67211113-625E-418E-BE7F-7B95BBA594B4}">
      <dgm:prSet phldrT="[Text]" custT="1"/>
      <dgm:spPr/>
      <dgm:t>
        <a:bodyPr anchor="ctr"/>
        <a:lstStyle/>
        <a:p>
          <a:r>
            <a:rPr lang="en-GB" sz="1800" b="1" dirty="0" err="1"/>
            <a:t>Netassoc</a:t>
          </a:r>
          <a:r>
            <a:rPr lang="en-GB" sz="1800" dirty="0"/>
            <a:t> (</a:t>
          </a:r>
          <a:r>
            <a:rPr lang="en-GB" sz="1800" dirty="0" err="1">
              <a:latin typeface="+mn-lt"/>
            </a:rPr>
            <a:t>Morueta</a:t>
          </a:r>
          <a:r>
            <a:rPr lang="en-GB" sz="1800" dirty="0">
              <a:latin typeface="+mn-lt"/>
            </a:rPr>
            <a:t>-Holme et al., 2016</a:t>
          </a:r>
          <a:r>
            <a:rPr lang="en-GB" sz="1800" dirty="0"/>
            <a:t>)</a:t>
          </a:r>
        </a:p>
      </dgm:t>
    </dgm:pt>
    <dgm:pt modelId="{5D2DC726-2966-425E-8871-FAFD0D4461EB}" type="parTrans" cxnId="{99BD3500-800A-4BC5-A8D9-F1A4306AA7DA}">
      <dgm:prSet/>
      <dgm:spPr/>
      <dgm:t>
        <a:bodyPr/>
        <a:lstStyle/>
        <a:p>
          <a:endParaRPr lang="en-GB" sz="1800"/>
        </a:p>
      </dgm:t>
    </dgm:pt>
    <dgm:pt modelId="{04D04558-8BA4-4C7C-BB98-D311EF3C5E9C}" type="sibTrans" cxnId="{99BD3500-800A-4BC5-A8D9-F1A4306AA7DA}">
      <dgm:prSet/>
      <dgm:spPr/>
      <dgm:t>
        <a:bodyPr/>
        <a:lstStyle/>
        <a:p>
          <a:endParaRPr lang="en-GB" sz="1800"/>
        </a:p>
      </dgm:t>
    </dgm:pt>
    <dgm:pt modelId="{4BB1F2F7-0B2E-42DF-A199-0DCF5C1929D6}" type="pres">
      <dgm:prSet presAssocID="{23320510-90F0-4699-AE27-A42859FB7A86}" presName="Name0" presStyleCnt="0">
        <dgm:presLayoutVars>
          <dgm:dir/>
          <dgm:animLvl val="lvl"/>
          <dgm:resizeHandles val="exact"/>
        </dgm:presLayoutVars>
      </dgm:prSet>
      <dgm:spPr/>
    </dgm:pt>
    <dgm:pt modelId="{3FF1485E-00A9-43AB-B558-123843F6FDC4}" type="pres">
      <dgm:prSet presAssocID="{23320510-90F0-4699-AE27-A42859FB7A86}" presName="tSp" presStyleCnt="0"/>
      <dgm:spPr/>
    </dgm:pt>
    <dgm:pt modelId="{D69D6343-E65C-4988-B017-C6DEF3A46CFD}" type="pres">
      <dgm:prSet presAssocID="{23320510-90F0-4699-AE27-A42859FB7A86}" presName="bSp" presStyleCnt="0"/>
      <dgm:spPr/>
    </dgm:pt>
    <dgm:pt modelId="{1263C0CA-E206-4B7A-B967-A3DD63EB8582}" type="pres">
      <dgm:prSet presAssocID="{23320510-90F0-4699-AE27-A42859FB7A86}" presName="process" presStyleCnt="0"/>
      <dgm:spPr/>
    </dgm:pt>
    <dgm:pt modelId="{2F1127D3-9355-4BD2-98BA-66B29FD31B1D}" type="pres">
      <dgm:prSet presAssocID="{B7051EA4-F1FD-4101-A040-57EB3FD4746E}" presName="composite1" presStyleCnt="0"/>
      <dgm:spPr/>
    </dgm:pt>
    <dgm:pt modelId="{3EBB472F-7D32-4207-B358-5F43313DCCDE}" type="pres">
      <dgm:prSet presAssocID="{B7051EA4-F1FD-4101-A040-57EB3FD4746E}" presName="dummyNode1" presStyleLbl="node1" presStyleIdx="0" presStyleCnt="3"/>
      <dgm:spPr/>
    </dgm:pt>
    <dgm:pt modelId="{863F67F6-C5F3-4104-857F-B627F372717F}" type="pres">
      <dgm:prSet presAssocID="{B7051EA4-F1FD-4101-A040-57EB3FD4746E}" presName="childNode1" presStyleLbl="bgAcc1" presStyleIdx="0" presStyleCnt="3" custScaleX="136293">
        <dgm:presLayoutVars>
          <dgm:bulletEnabled val="1"/>
        </dgm:presLayoutVars>
      </dgm:prSet>
      <dgm:spPr/>
    </dgm:pt>
    <dgm:pt modelId="{D7D5E607-CA63-468D-925C-06A351A8792D}" type="pres">
      <dgm:prSet presAssocID="{B7051EA4-F1FD-4101-A040-57EB3FD4746E}" presName="childNode1tx" presStyleLbl="bgAcc1" presStyleIdx="0" presStyleCnt="3">
        <dgm:presLayoutVars>
          <dgm:bulletEnabled val="1"/>
        </dgm:presLayoutVars>
      </dgm:prSet>
      <dgm:spPr/>
    </dgm:pt>
    <dgm:pt modelId="{356885F2-DDA8-4349-8778-52FF86B61227}" type="pres">
      <dgm:prSet presAssocID="{B7051EA4-F1FD-4101-A040-57EB3FD4746E}" presName="parentNode1" presStyleLbl="node1" presStyleIdx="0" presStyleCnt="3" custScaleX="112936" custLinFactNeighborX="-9288">
        <dgm:presLayoutVars>
          <dgm:chMax val="1"/>
          <dgm:bulletEnabled val="1"/>
        </dgm:presLayoutVars>
      </dgm:prSet>
      <dgm:spPr/>
    </dgm:pt>
    <dgm:pt modelId="{775D777C-6B7D-4F7F-AE9F-6C1A031AED19}" type="pres">
      <dgm:prSet presAssocID="{B7051EA4-F1FD-4101-A040-57EB3FD4746E}" presName="connSite1" presStyleCnt="0"/>
      <dgm:spPr/>
    </dgm:pt>
    <dgm:pt modelId="{D362CD37-B051-4418-B238-DAA33D1B2684}" type="pres">
      <dgm:prSet presAssocID="{88DDE09F-A69F-4358-90DF-B0C692F88DCB}" presName="Name9" presStyleLbl="sibTrans2D1" presStyleIdx="0" presStyleCnt="2" custLinFactNeighborY="-4572"/>
      <dgm:spPr/>
    </dgm:pt>
    <dgm:pt modelId="{1235972A-53D5-44EF-A40D-C042EE7759E7}" type="pres">
      <dgm:prSet presAssocID="{282D4801-0B81-4C1B-97F8-28E477858755}" presName="composite2" presStyleCnt="0"/>
      <dgm:spPr/>
    </dgm:pt>
    <dgm:pt modelId="{A472E0B7-F055-42FE-9050-EEAF4FCD117B}" type="pres">
      <dgm:prSet presAssocID="{282D4801-0B81-4C1B-97F8-28E477858755}" presName="dummyNode2" presStyleLbl="node1" presStyleIdx="0" presStyleCnt="3"/>
      <dgm:spPr/>
    </dgm:pt>
    <dgm:pt modelId="{46EBBD57-35D8-424D-9429-A3E506AE8D72}" type="pres">
      <dgm:prSet presAssocID="{282D4801-0B81-4C1B-97F8-28E477858755}" presName="childNode2" presStyleLbl="bgAcc1" presStyleIdx="1" presStyleCnt="3" custScaleX="157546">
        <dgm:presLayoutVars>
          <dgm:bulletEnabled val="1"/>
        </dgm:presLayoutVars>
      </dgm:prSet>
      <dgm:spPr/>
    </dgm:pt>
    <dgm:pt modelId="{8B3267D8-4676-48BA-9DA9-9015DF58D329}" type="pres">
      <dgm:prSet presAssocID="{282D4801-0B81-4C1B-97F8-28E477858755}" presName="childNode2tx" presStyleLbl="bgAcc1" presStyleIdx="1" presStyleCnt="3">
        <dgm:presLayoutVars>
          <dgm:bulletEnabled val="1"/>
        </dgm:presLayoutVars>
      </dgm:prSet>
      <dgm:spPr/>
    </dgm:pt>
    <dgm:pt modelId="{BB49A99E-5435-421F-87A2-DF4D0710E196}" type="pres">
      <dgm:prSet presAssocID="{282D4801-0B81-4C1B-97F8-28E477858755}" presName="parentNode2" presStyleLbl="node1" presStyleIdx="1" presStyleCnt="3" custScaleX="125159" custLinFactNeighborX="-9288">
        <dgm:presLayoutVars>
          <dgm:chMax val="0"/>
          <dgm:bulletEnabled val="1"/>
        </dgm:presLayoutVars>
      </dgm:prSet>
      <dgm:spPr/>
    </dgm:pt>
    <dgm:pt modelId="{A39C0458-F939-4EE0-BFEA-71D85CDDB118}" type="pres">
      <dgm:prSet presAssocID="{282D4801-0B81-4C1B-97F8-28E477858755}" presName="connSite2" presStyleCnt="0"/>
      <dgm:spPr/>
    </dgm:pt>
    <dgm:pt modelId="{1538C2C8-3581-4C68-9FAB-C8EE9FAB358A}" type="pres">
      <dgm:prSet presAssocID="{4E70A3D4-AAFD-411F-9184-5017E29E420A}" presName="Name18" presStyleLbl="sibTrans2D1" presStyleIdx="1" presStyleCnt="2" custAng="21069744" custLinFactNeighborX="1865" custLinFactNeighborY="-1108"/>
      <dgm:spPr/>
    </dgm:pt>
    <dgm:pt modelId="{86B4D6C8-1978-49A8-8C18-8477659B64EF}" type="pres">
      <dgm:prSet presAssocID="{21518034-5973-4185-BD21-2FF3105A0C05}" presName="composite1" presStyleCnt="0"/>
      <dgm:spPr/>
    </dgm:pt>
    <dgm:pt modelId="{79CFD633-F02D-4975-8BE1-1AF645F33126}" type="pres">
      <dgm:prSet presAssocID="{21518034-5973-4185-BD21-2FF3105A0C05}" presName="dummyNode1" presStyleLbl="node1" presStyleIdx="1" presStyleCnt="3"/>
      <dgm:spPr/>
    </dgm:pt>
    <dgm:pt modelId="{FA575A01-9539-4A9C-82E5-72B9DF9C9839}" type="pres">
      <dgm:prSet presAssocID="{21518034-5973-4185-BD21-2FF3105A0C05}" presName="childNode1" presStyleLbl="bgAcc1" presStyleIdx="2" presStyleCnt="3" custScaleX="462445" custScaleY="204281">
        <dgm:presLayoutVars>
          <dgm:bulletEnabled val="1"/>
        </dgm:presLayoutVars>
      </dgm:prSet>
      <dgm:spPr/>
    </dgm:pt>
    <dgm:pt modelId="{BA31A186-926F-470B-B563-91F9F97583FE}" type="pres">
      <dgm:prSet presAssocID="{21518034-5973-4185-BD21-2FF3105A0C05}" presName="childNode1tx" presStyleLbl="bgAcc1" presStyleIdx="2" presStyleCnt="3">
        <dgm:presLayoutVars>
          <dgm:bulletEnabled val="1"/>
        </dgm:presLayoutVars>
      </dgm:prSet>
      <dgm:spPr/>
    </dgm:pt>
    <dgm:pt modelId="{BDBA1714-0D78-471D-8223-67A62EE4DCB6}" type="pres">
      <dgm:prSet presAssocID="{21518034-5973-4185-BD21-2FF3105A0C05}" presName="parentNode1" presStyleLbl="node1" presStyleIdx="2" presStyleCnt="3" custScaleX="166267" custLinFactX="17678" custLinFactY="21787" custLinFactNeighborX="100000" custLinFactNeighborY="100000">
        <dgm:presLayoutVars>
          <dgm:chMax val="1"/>
          <dgm:bulletEnabled val="1"/>
        </dgm:presLayoutVars>
      </dgm:prSet>
      <dgm:spPr/>
    </dgm:pt>
    <dgm:pt modelId="{8DF8A771-9340-4BDE-81D3-371AF29183B7}" type="pres">
      <dgm:prSet presAssocID="{21518034-5973-4185-BD21-2FF3105A0C05}" presName="connSite1" presStyleCnt="0"/>
      <dgm:spPr/>
    </dgm:pt>
  </dgm:ptLst>
  <dgm:cxnLst>
    <dgm:cxn modelId="{99BD3500-800A-4BC5-A8D9-F1A4306AA7DA}" srcId="{21518034-5973-4185-BD21-2FF3105A0C05}" destId="{67211113-625E-418E-BE7F-7B95BBA594B4}" srcOrd="2" destOrd="0" parTransId="{5D2DC726-2966-425E-8871-FAFD0D4461EB}" sibTransId="{04D04558-8BA4-4C7C-BB98-D311EF3C5E9C}"/>
    <dgm:cxn modelId="{A9F6DC04-04D0-4489-9888-07213E38FE3E}" type="presOf" srcId="{E0F1CE95-D0C6-4D80-BD62-3CFCFED2C1D1}" destId="{BA31A186-926F-470B-B563-91F9F97583FE}" srcOrd="1" destOrd="3" presId="urn:microsoft.com/office/officeart/2005/8/layout/hProcess4"/>
    <dgm:cxn modelId="{88CFBF11-145F-4BF2-85B8-9AF97612BFB6}" type="presOf" srcId="{0E9C7617-69DF-4299-AAAB-F1095C00CD0E}" destId="{863F67F6-C5F3-4104-857F-B627F372717F}" srcOrd="0" destOrd="0" presId="urn:microsoft.com/office/officeart/2005/8/layout/hProcess4"/>
    <dgm:cxn modelId="{59A50518-1727-4700-8BE2-EBD868F0841A}" srcId="{21518034-5973-4185-BD21-2FF3105A0C05}" destId="{E0F1CE95-D0C6-4D80-BD62-3CFCFED2C1D1}" srcOrd="3" destOrd="0" parTransId="{A6F447EB-A039-431F-8765-7074C03CD215}" sibTransId="{267D88B7-EFE0-40CE-AE55-C159783104FB}"/>
    <dgm:cxn modelId="{9A051219-BB2F-4A10-A358-2F7F2E092136}" type="presOf" srcId="{5EDAB7D9-DD0E-4CB3-9672-C21642C9715D}" destId="{BA31A186-926F-470B-B563-91F9F97583FE}" srcOrd="1" destOrd="0" presId="urn:microsoft.com/office/officeart/2005/8/layout/hProcess4"/>
    <dgm:cxn modelId="{E86B1B1C-A41E-4288-B645-335F790B43AC}" srcId="{282D4801-0B81-4C1B-97F8-28E477858755}" destId="{2F013F12-6368-48A6-A18F-8A5D85003B3D}" srcOrd="0" destOrd="0" parTransId="{60C71393-6A56-418A-AED5-D1EDDA8D7EF2}" sibTransId="{D11BE816-6AC0-41E9-9E1B-07AEBF60F134}"/>
    <dgm:cxn modelId="{730AFE38-D1BB-457A-BE03-0102F4768620}" type="presOf" srcId="{2F013F12-6368-48A6-A18F-8A5D85003B3D}" destId="{8B3267D8-4676-48BA-9DA9-9015DF58D329}" srcOrd="1" destOrd="0" presId="urn:microsoft.com/office/officeart/2005/8/layout/hProcess4"/>
    <dgm:cxn modelId="{9E6FE55C-563D-4649-8C22-13E60DD41737}" type="presOf" srcId="{B7051EA4-F1FD-4101-A040-57EB3FD4746E}" destId="{356885F2-DDA8-4349-8778-52FF86B61227}" srcOrd="0" destOrd="0" presId="urn:microsoft.com/office/officeart/2005/8/layout/hProcess4"/>
    <dgm:cxn modelId="{06C5F448-75FD-4EB0-AEC2-105D25F5D3DD}" type="presOf" srcId="{2F013F12-6368-48A6-A18F-8A5D85003B3D}" destId="{46EBBD57-35D8-424D-9429-A3E506AE8D72}" srcOrd="0" destOrd="0" presId="urn:microsoft.com/office/officeart/2005/8/layout/hProcess4"/>
    <dgm:cxn modelId="{F7B89569-84FF-4F85-A4CF-7408A8B093C7}" type="presOf" srcId="{6712990E-2B3D-47E5-BA52-2B60C0DC6FC6}" destId="{FA575A01-9539-4A9C-82E5-72B9DF9C9839}" srcOrd="0" destOrd="1" presId="urn:microsoft.com/office/officeart/2005/8/layout/hProcess4"/>
    <dgm:cxn modelId="{73E14D53-9544-4BD6-859A-4D8E6EA675D2}" type="presOf" srcId="{6712990E-2B3D-47E5-BA52-2B60C0DC6FC6}" destId="{BA31A186-926F-470B-B563-91F9F97583FE}" srcOrd="1" destOrd="1" presId="urn:microsoft.com/office/officeart/2005/8/layout/hProcess4"/>
    <dgm:cxn modelId="{6A858257-2AD1-4396-96B6-8F697FD7A5DE}" srcId="{21518034-5973-4185-BD21-2FF3105A0C05}" destId="{5EDAB7D9-DD0E-4CB3-9672-C21642C9715D}" srcOrd="0" destOrd="0" parTransId="{DF87E695-859E-4E88-9EF1-57667DD3A89C}" sibTransId="{8AEC1CEB-3BB4-4F62-A9E0-610D1413B5F7}"/>
    <dgm:cxn modelId="{418BE982-FA12-4F8C-90A9-AB71848759C7}" srcId="{21518034-5973-4185-BD21-2FF3105A0C05}" destId="{6712990E-2B3D-47E5-BA52-2B60C0DC6FC6}" srcOrd="1" destOrd="0" parTransId="{568717A5-59B5-4C6D-A760-D2E5A02BC3E7}" sibTransId="{2C01B6C4-797E-4CCF-9FEC-60DE56FD423C}"/>
    <dgm:cxn modelId="{16B79E86-7A33-4434-A50E-31482BB6D1C4}" type="presOf" srcId="{E0F1CE95-D0C6-4D80-BD62-3CFCFED2C1D1}" destId="{FA575A01-9539-4A9C-82E5-72B9DF9C9839}" srcOrd="0" destOrd="3" presId="urn:microsoft.com/office/officeart/2005/8/layout/hProcess4"/>
    <dgm:cxn modelId="{F53D6B88-AF5C-490F-8AB8-2E6D805E7F06}" type="presOf" srcId="{282D4801-0B81-4C1B-97F8-28E477858755}" destId="{BB49A99E-5435-421F-87A2-DF4D0710E196}" srcOrd="0" destOrd="0" presId="urn:microsoft.com/office/officeart/2005/8/layout/hProcess4"/>
    <dgm:cxn modelId="{183C248A-3598-41DB-90A7-D6971DC0804F}" type="presOf" srcId="{5EDAB7D9-DD0E-4CB3-9672-C21642C9715D}" destId="{FA575A01-9539-4A9C-82E5-72B9DF9C9839}" srcOrd="0" destOrd="0" presId="urn:microsoft.com/office/officeart/2005/8/layout/hProcess4"/>
    <dgm:cxn modelId="{1FDEB08A-0D82-4217-83B5-748BBA2CE93E}" type="presOf" srcId="{88DDE09F-A69F-4358-90DF-B0C692F88DCB}" destId="{D362CD37-B051-4418-B238-DAA33D1B2684}" srcOrd="0" destOrd="0" presId="urn:microsoft.com/office/officeart/2005/8/layout/hProcess4"/>
    <dgm:cxn modelId="{68314593-7A92-4E7F-B2AE-4FFB0B7A3AED}" srcId="{23320510-90F0-4699-AE27-A42859FB7A86}" destId="{B7051EA4-F1FD-4101-A040-57EB3FD4746E}" srcOrd="0" destOrd="0" parTransId="{0D9CE4CF-2389-431B-A7B4-3F2C60AC6D39}" sibTransId="{88DDE09F-A69F-4358-90DF-B0C692F88DCB}"/>
    <dgm:cxn modelId="{3F338EAB-4778-4ECB-A623-2BBFE1DA020F}" srcId="{B7051EA4-F1FD-4101-A040-57EB3FD4746E}" destId="{0E9C7617-69DF-4299-AAAB-F1095C00CD0E}" srcOrd="0" destOrd="0" parTransId="{2E749277-F9D5-49AD-AF31-039656BC28C6}" sibTransId="{EC78718A-29ED-4EC5-9C55-E21E2C112090}"/>
    <dgm:cxn modelId="{005D18AC-A3F3-47BD-A5F7-3855370E017C}" type="presOf" srcId="{4E70A3D4-AAFD-411F-9184-5017E29E420A}" destId="{1538C2C8-3581-4C68-9FAB-C8EE9FAB358A}" srcOrd="0" destOrd="0" presId="urn:microsoft.com/office/officeart/2005/8/layout/hProcess4"/>
    <dgm:cxn modelId="{329CE2AD-0FA5-41AA-B324-C51CE18E18D8}" type="presOf" srcId="{0E9C7617-69DF-4299-AAAB-F1095C00CD0E}" destId="{D7D5E607-CA63-468D-925C-06A351A8792D}" srcOrd="1" destOrd="0" presId="urn:microsoft.com/office/officeart/2005/8/layout/hProcess4"/>
    <dgm:cxn modelId="{19D5CEB5-1F04-4D1F-98E7-6DCE9DB6EF83}" type="presOf" srcId="{23320510-90F0-4699-AE27-A42859FB7A86}" destId="{4BB1F2F7-0B2E-42DF-A199-0DCF5C1929D6}" srcOrd="0" destOrd="0" presId="urn:microsoft.com/office/officeart/2005/8/layout/hProcess4"/>
    <dgm:cxn modelId="{A15D1CB6-890B-489B-86B3-2060022472AE}" srcId="{23320510-90F0-4699-AE27-A42859FB7A86}" destId="{282D4801-0B81-4C1B-97F8-28E477858755}" srcOrd="1" destOrd="0" parTransId="{AE5565F2-EEF4-41BD-BFE8-03C64345D1A7}" sibTransId="{4E70A3D4-AAFD-411F-9184-5017E29E420A}"/>
    <dgm:cxn modelId="{D5DEBEB7-73B9-4A09-B812-4FA1A250D6D5}" type="presOf" srcId="{67211113-625E-418E-BE7F-7B95BBA594B4}" destId="{BA31A186-926F-470B-B563-91F9F97583FE}" srcOrd="1" destOrd="2" presId="urn:microsoft.com/office/officeart/2005/8/layout/hProcess4"/>
    <dgm:cxn modelId="{35E8BDE0-3B12-4A12-A2F6-69B4350109D2}" srcId="{23320510-90F0-4699-AE27-A42859FB7A86}" destId="{21518034-5973-4185-BD21-2FF3105A0C05}" srcOrd="2" destOrd="0" parTransId="{A5179410-F784-4959-A868-06AB9386F162}" sibTransId="{B8BC5B35-C797-4663-AE36-415EE34A5DA8}"/>
    <dgm:cxn modelId="{CA0F9DE1-5EAE-492C-986B-449C25A2DA46}" type="presOf" srcId="{21518034-5973-4185-BD21-2FF3105A0C05}" destId="{BDBA1714-0D78-471D-8223-67A62EE4DCB6}" srcOrd="0" destOrd="0" presId="urn:microsoft.com/office/officeart/2005/8/layout/hProcess4"/>
    <dgm:cxn modelId="{885CA0E9-398B-4E28-A8AA-BD287EB289D0}" type="presOf" srcId="{67211113-625E-418E-BE7F-7B95BBA594B4}" destId="{FA575A01-9539-4A9C-82E5-72B9DF9C9839}" srcOrd="0" destOrd="2" presId="urn:microsoft.com/office/officeart/2005/8/layout/hProcess4"/>
    <dgm:cxn modelId="{8E37FE4F-CCA6-4EC3-A3D7-CEC333192112}" type="presParOf" srcId="{4BB1F2F7-0B2E-42DF-A199-0DCF5C1929D6}" destId="{3FF1485E-00A9-43AB-B558-123843F6FDC4}" srcOrd="0" destOrd="0" presId="urn:microsoft.com/office/officeart/2005/8/layout/hProcess4"/>
    <dgm:cxn modelId="{65928EE4-55AB-4516-B50B-06EB8C5C9322}" type="presParOf" srcId="{4BB1F2F7-0B2E-42DF-A199-0DCF5C1929D6}" destId="{D69D6343-E65C-4988-B017-C6DEF3A46CFD}" srcOrd="1" destOrd="0" presId="urn:microsoft.com/office/officeart/2005/8/layout/hProcess4"/>
    <dgm:cxn modelId="{A882572D-C31B-41D0-8C09-B2B66F4E3F53}" type="presParOf" srcId="{4BB1F2F7-0B2E-42DF-A199-0DCF5C1929D6}" destId="{1263C0CA-E206-4B7A-B967-A3DD63EB8582}" srcOrd="2" destOrd="0" presId="urn:microsoft.com/office/officeart/2005/8/layout/hProcess4"/>
    <dgm:cxn modelId="{BBE7B705-3225-4566-9361-B8F95DBEEFE6}" type="presParOf" srcId="{1263C0CA-E206-4B7A-B967-A3DD63EB8582}" destId="{2F1127D3-9355-4BD2-98BA-66B29FD31B1D}" srcOrd="0" destOrd="0" presId="urn:microsoft.com/office/officeart/2005/8/layout/hProcess4"/>
    <dgm:cxn modelId="{56157390-1CEF-4FB3-920F-4FF37C147D67}" type="presParOf" srcId="{2F1127D3-9355-4BD2-98BA-66B29FD31B1D}" destId="{3EBB472F-7D32-4207-B358-5F43313DCCDE}" srcOrd="0" destOrd="0" presId="urn:microsoft.com/office/officeart/2005/8/layout/hProcess4"/>
    <dgm:cxn modelId="{75B3B863-E9C5-4859-AAD3-FF0CEFFFC0FA}" type="presParOf" srcId="{2F1127D3-9355-4BD2-98BA-66B29FD31B1D}" destId="{863F67F6-C5F3-4104-857F-B627F372717F}" srcOrd="1" destOrd="0" presId="urn:microsoft.com/office/officeart/2005/8/layout/hProcess4"/>
    <dgm:cxn modelId="{F81488AB-F119-4877-944C-EE0E5A17298E}" type="presParOf" srcId="{2F1127D3-9355-4BD2-98BA-66B29FD31B1D}" destId="{D7D5E607-CA63-468D-925C-06A351A8792D}" srcOrd="2" destOrd="0" presId="urn:microsoft.com/office/officeart/2005/8/layout/hProcess4"/>
    <dgm:cxn modelId="{49153829-9468-4036-9098-624795D2CF95}" type="presParOf" srcId="{2F1127D3-9355-4BD2-98BA-66B29FD31B1D}" destId="{356885F2-DDA8-4349-8778-52FF86B61227}" srcOrd="3" destOrd="0" presId="urn:microsoft.com/office/officeart/2005/8/layout/hProcess4"/>
    <dgm:cxn modelId="{2DA9D30D-3E31-46AA-9E01-918498D27CF0}" type="presParOf" srcId="{2F1127D3-9355-4BD2-98BA-66B29FD31B1D}" destId="{775D777C-6B7D-4F7F-AE9F-6C1A031AED19}" srcOrd="4" destOrd="0" presId="urn:microsoft.com/office/officeart/2005/8/layout/hProcess4"/>
    <dgm:cxn modelId="{85337058-D832-4A63-AC7D-09DE2DE54161}" type="presParOf" srcId="{1263C0CA-E206-4B7A-B967-A3DD63EB8582}" destId="{D362CD37-B051-4418-B238-DAA33D1B2684}" srcOrd="1" destOrd="0" presId="urn:microsoft.com/office/officeart/2005/8/layout/hProcess4"/>
    <dgm:cxn modelId="{22833528-B021-40C2-9D9F-5E8AACF42A4D}" type="presParOf" srcId="{1263C0CA-E206-4B7A-B967-A3DD63EB8582}" destId="{1235972A-53D5-44EF-A40D-C042EE7759E7}" srcOrd="2" destOrd="0" presId="urn:microsoft.com/office/officeart/2005/8/layout/hProcess4"/>
    <dgm:cxn modelId="{F4F762ED-7E44-4950-865E-FCC213FC254F}" type="presParOf" srcId="{1235972A-53D5-44EF-A40D-C042EE7759E7}" destId="{A472E0B7-F055-42FE-9050-EEAF4FCD117B}" srcOrd="0" destOrd="0" presId="urn:microsoft.com/office/officeart/2005/8/layout/hProcess4"/>
    <dgm:cxn modelId="{DE61A1EB-CF9D-4370-BF0C-B42CBDF534C1}" type="presParOf" srcId="{1235972A-53D5-44EF-A40D-C042EE7759E7}" destId="{46EBBD57-35D8-424D-9429-A3E506AE8D72}" srcOrd="1" destOrd="0" presId="urn:microsoft.com/office/officeart/2005/8/layout/hProcess4"/>
    <dgm:cxn modelId="{11BD3EC1-98B6-4E01-91BC-982BA01B66D2}" type="presParOf" srcId="{1235972A-53D5-44EF-A40D-C042EE7759E7}" destId="{8B3267D8-4676-48BA-9DA9-9015DF58D329}" srcOrd="2" destOrd="0" presId="urn:microsoft.com/office/officeart/2005/8/layout/hProcess4"/>
    <dgm:cxn modelId="{1BD84893-92B3-4D74-BD89-AA9AFDE4ECF7}" type="presParOf" srcId="{1235972A-53D5-44EF-A40D-C042EE7759E7}" destId="{BB49A99E-5435-421F-87A2-DF4D0710E196}" srcOrd="3" destOrd="0" presId="urn:microsoft.com/office/officeart/2005/8/layout/hProcess4"/>
    <dgm:cxn modelId="{F7916AF9-A1FD-4BD5-B29E-8F3DF20CE347}" type="presParOf" srcId="{1235972A-53D5-44EF-A40D-C042EE7759E7}" destId="{A39C0458-F939-4EE0-BFEA-71D85CDDB118}" srcOrd="4" destOrd="0" presId="urn:microsoft.com/office/officeart/2005/8/layout/hProcess4"/>
    <dgm:cxn modelId="{D1BB1BA2-9723-4AD9-A6D3-FE9AD4FC818A}" type="presParOf" srcId="{1263C0CA-E206-4B7A-B967-A3DD63EB8582}" destId="{1538C2C8-3581-4C68-9FAB-C8EE9FAB358A}" srcOrd="3" destOrd="0" presId="urn:microsoft.com/office/officeart/2005/8/layout/hProcess4"/>
    <dgm:cxn modelId="{530D33BB-BFAE-47EC-85BE-39C96F416DC8}" type="presParOf" srcId="{1263C0CA-E206-4B7A-B967-A3DD63EB8582}" destId="{86B4D6C8-1978-49A8-8C18-8477659B64EF}" srcOrd="4" destOrd="0" presId="urn:microsoft.com/office/officeart/2005/8/layout/hProcess4"/>
    <dgm:cxn modelId="{865DBA5E-C0BD-4845-8DBE-403135EC05BC}" type="presParOf" srcId="{86B4D6C8-1978-49A8-8C18-8477659B64EF}" destId="{79CFD633-F02D-4975-8BE1-1AF645F33126}" srcOrd="0" destOrd="0" presId="urn:microsoft.com/office/officeart/2005/8/layout/hProcess4"/>
    <dgm:cxn modelId="{D0A65F74-FE9B-4C55-80F4-616FF7B29C28}" type="presParOf" srcId="{86B4D6C8-1978-49A8-8C18-8477659B64EF}" destId="{FA575A01-9539-4A9C-82E5-72B9DF9C9839}" srcOrd="1" destOrd="0" presId="urn:microsoft.com/office/officeart/2005/8/layout/hProcess4"/>
    <dgm:cxn modelId="{76BA59D5-7084-40A2-91BC-99DB9C47D371}" type="presParOf" srcId="{86B4D6C8-1978-49A8-8C18-8477659B64EF}" destId="{BA31A186-926F-470B-B563-91F9F97583FE}" srcOrd="2" destOrd="0" presId="urn:microsoft.com/office/officeart/2005/8/layout/hProcess4"/>
    <dgm:cxn modelId="{2BECED9C-03EE-4572-8EAA-B1FA80CAF18C}" type="presParOf" srcId="{86B4D6C8-1978-49A8-8C18-8477659B64EF}" destId="{BDBA1714-0D78-471D-8223-67A62EE4DCB6}" srcOrd="3" destOrd="0" presId="urn:microsoft.com/office/officeart/2005/8/layout/hProcess4"/>
    <dgm:cxn modelId="{A2A5F33C-A4C6-45B9-9EA1-DE7DFA45A264}" type="presParOf" srcId="{86B4D6C8-1978-49A8-8C18-8477659B64EF}" destId="{8DF8A771-9340-4BDE-81D3-371AF29183B7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0EF766-0846-4180-A3E2-FD5C439A8C26}">
      <dsp:nvSpPr>
        <dsp:cNvPr id="0" name=""/>
        <dsp:cNvSpPr/>
      </dsp:nvSpPr>
      <dsp:spPr>
        <a:xfrm>
          <a:off x="5890" y="0"/>
          <a:ext cx="2774977" cy="24791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FE5ED3-334E-4769-B486-9EA0074F7898}">
      <dsp:nvSpPr>
        <dsp:cNvPr id="0" name=""/>
        <dsp:cNvSpPr/>
      </dsp:nvSpPr>
      <dsp:spPr>
        <a:xfrm>
          <a:off x="457630" y="1487486"/>
          <a:ext cx="2774977" cy="24791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Data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Presence/Absence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Fitness</a:t>
          </a:r>
        </a:p>
      </dsp:txBody>
      <dsp:txXfrm>
        <a:off x="530242" y="1560098"/>
        <a:ext cx="2629753" cy="2333919"/>
      </dsp:txXfrm>
    </dsp:sp>
    <dsp:sp modelId="{63B1629F-1E49-479F-9F7E-6F5EAD59CDC2}">
      <dsp:nvSpPr>
        <dsp:cNvPr id="0" name=""/>
        <dsp:cNvSpPr/>
      </dsp:nvSpPr>
      <dsp:spPr>
        <a:xfrm>
          <a:off x="3315389" y="906177"/>
          <a:ext cx="534521" cy="666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600" kern="1200"/>
        </a:p>
      </dsp:txBody>
      <dsp:txXfrm>
        <a:off x="3315389" y="1039535"/>
        <a:ext cx="374165" cy="400072"/>
      </dsp:txXfrm>
    </dsp:sp>
    <dsp:sp modelId="{FDBC80EB-1B0E-4D25-A54A-0AF79DF25F1A}">
      <dsp:nvSpPr>
        <dsp:cNvPr id="0" name=""/>
        <dsp:cNvSpPr/>
      </dsp:nvSpPr>
      <dsp:spPr>
        <a:xfrm>
          <a:off x="4308073" y="0"/>
          <a:ext cx="2774977" cy="24791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987C8B-5304-4208-B6B0-328CE43DDF39}">
      <dsp:nvSpPr>
        <dsp:cNvPr id="0" name=""/>
        <dsp:cNvSpPr/>
      </dsp:nvSpPr>
      <dsp:spPr>
        <a:xfrm>
          <a:off x="4759813" y="1487486"/>
          <a:ext cx="2774977" cy="24791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Methodology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Null-model testing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Linear models</a:t>
          </a:r>
        </a:p>
      </dsp:txBody>
      <dsp:txXfrm>
        <a:off x="4832425" y="1560098"/>
        <a:ext cx="2629753" cy="2333919"/>
      </dsp:txXfrm>
    </dsp:sp>
    <dsp:sp modelId="{0B51E1B8-57B3-4D25-937C-869349C6EBCA}">
      <dsp:nvSpPr>
        <dsp:cNvPr id="0" name=""/>
        <dsp:cNvSpPr/>
      </dsp:nvSpPr>
      <dsp:spPr>
        <a:xfrm>
          <a:off x="7617572" y="906177"/>
          <a:ext cx="534521" cy="666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600" kern="1200"/>
        </a:p>
      </dsp:txBody>
      <dsp:txXfrm>
        <a:off x="7617572" y="1039535"/>
        <a:ext cx="374165" cy="400072"/>
      </dsp:txXfrm>
    </dsp:sp>
    <dsp:sp modelId="{BB78FE29-B433-4280-A854-F49978B9F22D}">
      <dsp:nvSpPr>
        <dsp:cNvPr id="0" name=""/>
        <dsp:cNvSpPr/>
      </dsp:nvSpPr>
      <dsp:spPr>
        <a:xfrm>
          <a:off x="8610255" y="0"/>
          <a:ext cx="2774977" cy="24791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16695D-2C57-4C1D-BD8B-441AECC3CDF2}">
      <dsp:nvSpPr>
        <dsp:cNvPr id="0" name=""/>
        <dsp:cNvSpPr/>
      </dsp:nvSpPr>
      <dsp:spPr>
        <a:xfrm>
          <a:off x="9061996" y="1487486"/>
          <a:ext cx="2774977" cy="24791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Output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associations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latin typeface="Adobe Fangsong Std R" panose="02020400000000000000" pitchFamily="18" charset="-128"/>
              <a:ea typeface="Adobe Fangsong Std R" panose="02020400000000000000" pitchFamily="18" charset="-128"/>
            </a:rPr>
            <a:t>interactions</a:t>
          </a:r>
        </a:p>
      </dsp:txBody>
      <dsp:txXfrm>
        <a:off x="9134608" y="1560098"/>
        <a:ext cx="2629753" cy="23339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3F67F6-C5F3-4104-857F-B627F372717F}">
      <dsp:nvSpPr>
        <dsp:cNvPr id="0" name=""/>
        <dsp:cNvSpPr/>
      </dsp:nvSpPr>
      <dsp:spPr>
        <a:xfrm>
          <a:off x="1058" y="679365"/>
          <a:ext cx="1849813" cy="11194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1-1 Interactions</a:t>
          </a:r>
        </a:p>
      </dsp:txBody>
      <dsp:txXfrm>
        <a:off x="26819" y="705126"/>
        <a:ext cx="1798291" cy="828032"/>
      </dsp:txXfrm>
    </dsp:sp>
    <dsp:sp modelId="{D362CD37-B051-4418-B238-DAA33D1B2684}">
      <dsp:nvSpPr>
        <dsp:cNvPr id="0" name=""/>
        <dsp:cNvSpPr/>
      </dsp:nvSpPr>
      <dsp:spPr>
        <a:xfrm>
          <a:off x="763492" y="-11434"/>
          <a:ext cx="2660354" cy="2660354"/>
        </a:xfrm>
        <a:prstGeom prst="leftCircularArrow">
          <a:avLst>
            <a:gd name="adj1" fmla="val 4115"/>
            <a:gd name="adj2" fmla="val 518172"/>
            <a:gd name="adj3" fmla="val 2293683"/>
            <a:gd name="adj4" fmla="val 9024489"/>
            <a:gd name="adj5" fmla="val 480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6885F2-DDA8-4349-8778-52FF86B61227}">
      <dsp:nvSpPr>
        <dsp:cNvPr id="0" name=""/>
        <dsp:cNvSpPr/>
      </dsp:nvSpPr>
      <dsp:spPr>
        <a:xfrm>
          <a:off x="358871" y="1558920"/>
          <a:ext cx="1362492" cy="4797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Input</a:t>
          </a:r>
        </a:p>
      </dsp:txBody>
      <dsp:txXfrm>
        <a:off x="372923" y="1572972"/>
        <a:ext cx="1334388" cy="451653"/>
      </dsp:txXfrm>
    </dsp:sp>
    <dsp:sp modelId="{46EBBD57-35D8-424D-9429-A3E506AE8D72}">
      <dsp:nvSpPr>
        <dsp:cNvPr id="0" name=""/>
        <dsp:cNvSpPr/>
      </dsp:nvSpPr>
      <dsp:spPr>
        <a:xfrm>
          <a:off x="2372156" y="679365"/>
          <a:ext cx="2138265" cy="11194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Simulation of fitness</a:t>
          </a:r>
        </a:p>
      </dsp:txBody>
      <dsp:txXfrm>
        <a:off x="2397917" y="945004"/>
        <a:ext cx="2086743" cy="828032"/>
      </dsp:txXfrm>
    </dsp:sp>
    <dsp:sp modelId="{1538C2C8-3581-4C68-9FAB-C8EE9FAB358A}">
      <dsp:nvSpPr>
        <dsp:cNvPr id="0" name=""/>
        <dsp:cNvSpPr/>
      </dsp:nvSpPr>
      <dsp:spPr>
        <a:xfrm rot="21069744">
          <a:off x="3204190" y="-1044251"/>
          <a:ext cx="5379106" cy="5379106"/>
        </a:xfrm>
        <a:prstGeom prst="circularArrow">
          <a:avLst>
            <a:gd name="adj1" fmla="val 2035"/>
            <a:gd name="adj2" fmla="val 244013"/>
            <a:gd name="adj3" fmla="val 19574066"/>
            <a:gd name="adj4" fmla="val 12569100"/>
            <a:gd name="adj5" fmla="val 237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9A99E-5435-421F-87A2-DF4D0710E196}">
      <dsp:nvSpPr>
        <dsp:cNvPr id="0" name=""/>
        <dsp:cNvSpPr/>
      </dsp:nvSpPr>
      <dsp:spPr>
        <a:xfrm>
          <a:off x="2800464" y="439486"/>
          <a:ext cx="1509954" cy="4797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</a:t>
          </a:r>
        </a:p>
      </dsp:txBody>
      <dsp:txXfrm>
        <a:off x="2814516" y="453538"/>
        <a:ext cx="1481850" cy="451653"/>
      </dsp:txXfrm>
    </dsp:sp>
    <dsp:sp modelId="{FA575A01-9539-4A9C-82E5-72B9DF9C9839}">
      <dsp:nvSpPr>
        <dsp:cNvPr id="0" name=""/>
        <dsp:cNvSpPr/>
      </dsp:nvSpPr>
      <dsp:spPr>
        <a:xfrm>
          <a:off x="5031706" y="95687"/>
          <a:ext cx="6276454" cy="22867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HMSC</a:t>
          </a:r>
          <a:r>
            <a:rPr lang="en-GB" sz="1800" kern="1200" dirty="0"/>
            <a:t> </a:t>
          </a:r>
          <a:r>
            <a:rPr lang="en-US" sz="1800" kern="1200" dirty="0"/>
            <a:t>(Tikhonov et al., 2020 &amp; </a:t>
          </a:r>
          <a:r>
            <a:rPr lang="en-US" sz="1800" kern="1200" dirty="0" err="1"/>
            <a:t>Opedal</a:t>
          </a:r>
          <a:r>
            <a:rPr lang="en-US" sz="1800" kern="1200" dirty="0"/>
            <a:t> et al., 2020)</a:t>
          </a:r>
          <a:endParaRPr lang="en-GB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COOCCUR</a:t>
          </a:r>
          <a:r>
            <a:rPr lang="en-GB" sz="1800" kern="1200" dirty="0"/>
            <a:t> (</a:t>
          </a:r>
          <a:r>
            <a:rPr lang="en-US" sz="1800" kern="1200" dirty="0">
              <a:latin typeface="+mn-lt"/>
            </a:rPr>
            <a:t>Griffith et al., 2016</a:t>
          </a:r>
          <a:r>
            <a:rPr lang="en-GB" sz="1800" kern="1200" dirty="0"/>
            <a:t>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 err="1"/>
            <a:t>Netassoc</a:t>
          </a:r>
          <a:r>
            <a:rPr lang="en-GB" sz="1800" kern="1200" dirty="0"/>
            <a:t> (</a:t>
          </a:r>
          <a:r>
            <a:rPr lang="en-GB" sz="1800" kern="1200" dirty="0" err="1">
              <a:latin typeface="+mn-lt"/>
            </a:rPr>
            <a:t>Morueta</a:t>
          </a:r>
          <a:r>
            <a:rPr lang="en-GB" sz="1800" kern="1200" dirty="0">
              <a:latin typeface="+mn-lt"/>
            </a:rPr>
            <a:t>-Holme et al., 2016</a:t>
          </a:r>
          <a:r>
            <a:rPr lang="en-GB" sz="1800" kern="1200" dirty="0"/>
            <a:t>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Intrinsic Fitness</a:t>
          </a:r>
        </a:p>
      </dsp:txBody>
      <dsp:txXfrm>
        <a:off x="5084331" y="148312"/>
        <a:ext cx="6171204" cy="1691512"/>
      </dsp:txXfrm>
    </dsp:sp>
    <dsp:sp modelId="{BDBA1714-0D78-471D-8223-67A62EE4DCB6}">
      <dsp:nvSpPr>
        <dsp:cNvPr id="0" name=""/>
        <dsp:cNvSpPr/>
      </dsp:nvSpPr>
      <dsp:spPr>
        <a:xfrm>
          <a:off x="8812894" y="1998406"/>
          <a:ext cx="2005893" cy="4797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Analysis</a:t>
          </a:r>
        </a:p>
      </dsp:txBody>
      <dsp:txXfrm>
        <a:off x="8826946" y="2012458"/>
        <a:ext cx="1977789" cy="4516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12/12/2021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5.png>
</file>

<file path=ppt/media/image106.png>
</file>

<file path=ppt/media/image107.png>
</file>

<file path=ppt/media/image108.jpeg>
</file>

<file path=ppt/media/image109.png>
</file>

<file path=ppt/media/image11.png>
</file>

<file path=ppt/media/image110.png>
</file>

<file path=ppt/media/image111.png>
</file>

<file path=ppt/media/image112.png>
</file>

<file path=ppt/media/image113.jpeg>
</file>

<file path=ppt/media/image114.png>
</file>

<file path=ppt/media/image115.png>
</file>

<file path=ppt/media/image116.png>
</file>

<file path=ppt/media/image117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9.png>
</file>

<file path=ppt/media/image290.png>
</file>

<file path=ppt/media/image3.png>
</file>

<file path=ppt/media/image30.png>
</file>

<file path=ppt/media/image31.png>
</file>

<file path=ppt/media/image310.png>
</file>

<file path=ppt/media/image311.png>
</file>

<file path=ppt/media/image312.png>
</file>

<file path=ppt/media/image32.png>
</file>

<file path=ppt/media/image320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42.png>
</file>

<file path=ppt/media/image43.png>
</file>

<file path=ppt/media/image430.png>
</file>

<file path=ppt/media/image44.png>
</file>

<file path=ppt/media/image45.png>
</file>

<file path=ppt/media/image450.png>
</file>

<file path=ppt/media/image46.png>
</file>

<file path=ppt/media/image47.png>
</file>

<file path=ppt/media/image48.png>
</file>

<file path=ppt/media/image480.png>
</file>

<file path=ppt/media/image49.svg>
</file>

<file path=ppt/media/image490.png>
</file>

<file path=ppt/media/image5.pn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jpeg>
</file>

<file path=ppt/media/image9.pn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12/12/2021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Thank you for your interest in my work and welcome to the qualifying exam of my PhD Project focusing on Species-Interaction Networks as determinants and proxies of community assembly and ecosystem resilience.</a:t>
            </a:r>
          </a:p>
          <a:p>
            <a:endParaRPr lang="en-GB" dirty="0"/>
          </a:p>
          <a:p>
            <a:r>
              <a:rPr lang="en-GB" dirty="0"/>
              <a:t>So why do I study these things?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75317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18.40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24116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19.44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9115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21.50</a:t>
            </a:r>
          </a:p>
          <a:p>
            <a:endParaRPr lang="en-GB" dirty="0"/>
          </a:p>
          <a:p>
            <a:r>
              <a:rPr lang="en-GB" dirty="0"/>
              <a:t>Which traits do you want? How do they link to interactions?</a:t>
            </a:r>
          </a:p>
          <a:p>
            <a:r>
              <a:rPr lang="en-GB" dirty="0"/>
              <a:t>Link to demographic traits better</a:t>
            </a:r>
          </a:p>
          <a:p>
            <a:endParaRPr lang="en-GB" dirty="0"/>
          </a:p>
          <a:p>
            <a:r>
              <a:rPr lang="en-GB" dirty="0"/>
              <a:t>FT: performance</a:t>
            </a:r>
            <a:br>
              <a:rPr lang="en-GB" dirty="0"/>
            </a:br>
            <a:r>
              <a:rPr lang="en-GB" dirty="0"/>
              <a:t>Demographic: Fitness</a:t>
            </a:r>
          </a:p>
          <a:p>
            <a:endParaRPr lang="en-GB" dirty="0"/>
          </a:p>
          <a:p>
            <a:r>
              <a:rPr lang="en-GB" dirty="0"/>
              <a:t>Can I space these columns out?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3890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22.30</a:t>
            </a:r>
          </a:p>
          <a:p>
            <a:endParaRPr lang="en-GB" dirty="0"/>
          </a:p>
          <a:p>
            <a:r>
              <a:rPr lang="en-GB" dirty="0"/>
              <a:t>Representation of real interactions associated with fully propagated uncertainty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47606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24.10</a:t>
            </a:r>
          </a:p>
          <a:p>
            <a:endParaRPr lang="en-GB" dirty="0"/>
          </a:p>
          <a:p>
            <a:r>
              <a:rPr lang="en-GB" dirty="0"/>
              <a:t>Mention Bimler plot size as very tiny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73224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25.00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55270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26.22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78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3.20</a:t>
            </a:r>
          </a:p>
          <a:p>
            <a:endParaRPr lang="en-GB" dirty="0"/>
          </a:p>
          <a:p>
            <a:r>
              <a:rPr lang="en-GB" dirty="0"/>
              <a:t>The question of motivation is probably best addressed through the lens of ecosystem resilience …</a:t>
            </a:r>
          </a:p>
          <a:p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Instances of failing ecosystem resilience capture the public’s attention. As such ecosystem resilience can be studied through a multitude of avenues. However, some of the most drastic examples and those most vivid in our collective perception display drastic developments such as extinction cascades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These are best studied through interaction networks</a:t>
            </a:r>
          </a:p>
          <a:p>
            <a:pPr marL="171450" indent="-171450"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Interaction networks tell us much more than “just” extinction cascades</a:t>
            </a:r>
          </a:p>
          <a:p>
            <a:pPr marL="0" indent="0">
              <a:buFontTx/>
              <a:buNone/>
            </a:pPr>
            <a:r>
              <a:rPr lang="en-GB" dirty="0">
                <a:sym typeface="Wingdings" panose="05000000000000000000" pitchFamily="2" charset="2"/>
              </a:rPr>
              <a:t> Studying biological interactions allows us to understand ecosystem resilience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08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topology? Look up a definition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209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4.50</a:t>
            </a:r>
          </a:p>
          <a:p>
            <a:endParaRPr lang="en-GB" b="1" dirty="0"/>
          </a:p>
          <a:p>
            <a:r>
              <a:rPr lang="en-GB" b="0" dirty="0"/>
              <a:t>So how do biological interactions form?</a:t>
            </a:r>
          </a:p>
          <a:p>
            <a:endParaRPr lang="en-GB" b="0" dirty="0"/>
          </a:p>
          <a:p>
            <a:r>
              <a:rPr lang="en-GB" b="0" dirty="0"/>
              <a:t>…</a:t>
            </a:r>
          </a:p>
          <a:p>
            <a:endParaRPr lang="en-GB" b="0" dirty="0"/>
          </a:p>
          <a:p>
            <a:r>
              <a:rPr lang="en-GB" b="0" dirty="0"/>
              <a:t>Now, how do we go about studying biological interactions.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5598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7.10</a:t>
            </a:r>
          </a:p>
          <a:p>
            <a:endParaRPr lang="en-GB" b="1" dirty="0"/>
          </a:p>
          <a:p>
            <a:r>
              <a:rPr lang="en-GB" b="0" dirty="0"/>
              <a:t>Two approaches to studying biological interactions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6179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8.15</a:t>
            </a:r>
          </a:p>
          <a:p>
            <a:endParaRPr lang="en-GB" dirty="0"/>
          </a:p>
          <a:p>
            <a:r>
              <a:rPr lang="en-GB" dirty="0"/>
              <a:t>These have been proven powerful and provide insight.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7343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12.18</a:t>
            </a:r>
          </a:p>
          <a:p>
            <a:endParaRPr lang="en-GB" b="1" dirty="0"/>
          </a:p>
          <a:p>
            <a:r>
              <a:rPr lang="en-GB" b="1" dirty="0"/>
              <a:t>Methods so far are missing key components:</a:t>
            </a:r>
          </a:p>
          <a:p>
            <a:endParaRPr lang="en-GB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dirty="0"/>
              <a:t>Chapters referenced by colour</a:t>
            </a:r>
            <a:endParaRPr lang="en-GB" b="1" dirty="0"/>
          </a:p>
          <a:p>
            <a:endParaRPr lang="en-GB" b="0" dirty="0"/>
          </a:p>
          <a:p>
            <a:r>
              <a:rPr lang="en-GB" b="0" dirty="0"/>
              <a:t>Prepare “methodology” and then actual research questions</a:t>
            </a:r>
          </a:p>
          <a:p>
            <a:endParaRPr lang="en-GB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“First we need to talk about methodology”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230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13.00</a:t>
            </a:r>
          </a:p>
          <a:p>
            <a:endParaRPr lang="en-GB" dirty="0"/>
          </a:p>
          <a:p>
            <a:r>
              <a:rPr lang="en-GB" dirty="0"/>
              <a:t>“We want to build on existing methodology, but which one do we build from?”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2016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16.20</a:t>
            </a:r>
          </a:p>
          <a:p>
            <a:endParaRPr lang="en-GB" dirty="0"/>
          </a:p>
          <a:p>
            <a:r>
              <a:rPr lang="en-GB" dirty="0"/>
              <a:t>This is where I am currently, Everything hereafter are plans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075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erik.kusch@bio.au.dk" TargetMode="External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EBEE573-C2F4-44C6-AC58-2C89893EC90E}"/>
              </a:ext>
            </a:extLst>
          </p:cNvPr>
          <p:cNvSpPr/>
          <p:nvPr userDrawn="1"/>
        </p:nvSpPr>
        <p:spPr>
          <a:xfrm>
            <a:off x="0" y="6217930"/>
            <a:ext cx="12192000" cy="640070"/>
          </a:xfrm>
          <a:prstGeom prst="rect">
            <a:avLst/>
          </a:prstGeom>
          <a:solidFill>
            <a:srgbClr val="003300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4567" y="1084710"/>
            <a:ext cx="6664383" cy="212400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cap="all" baseline="0">
                <a:solidFill>
                  <a:schemeClr val="tx2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4567" y="3328549"/>
            <a:ext cx="6301048" cy="70312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2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104901"/>
            <a:ext cx="5210937" cy="4839031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741119"/>
          </a:xfrm>
          <a:prstGeom prst="rect">
            <a:avLst/>
          </a:prstGeom>
          <a:solidFill>
            <a:srgbClr val="003300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0" y="746729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rgbClr val="0033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rgbClr val="0033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94B782-3706-4775-839A-3CD848E3495D}"/>
              </a:ext>
            </a:extLst>
          </p:cNvPr>
          <p:cNvGrpSpPr/>
          <p:nvPr userDrawn="1"/>
        </p:nvGrpSpPr>
        <p:grpSpPr>
          <a:xfrm rot="10800000">
            <a:off x="0" y="6116880"/>
            <a:ext cx="12192000" cy="63125"/>
            <a:chOff x="507492" y="1501519"/>
            <a:chExt cx="8129016" cy="63125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1A153A-A516-4BEE-A1C9-11FA0F112806}"/>
                </a:ext>
              </a:extLst>
            </p:cNvPr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rgbClr val="0033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A32F953-254B-4CE5-829B-853DC9E1A234}"/>
                </a:ext>
              </a:extLst>
            </p:cNvPr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rgbClr val="0033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ADCED54-5C40-488C-8373-A090A00BB92A}"/>
              </a:ext>
            </a:extLst>
          </p:cNvPr>
          <p:cNvSpPr txBox="1"/>
          <p:nvPr userDrawn="1"/>
        </p:nvSpPr>
        <p:spPr>
          <a:xfrm>
            <a:off x="174567" y="4189615"/>
            <a:ext cx="4763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800" b="1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Erik Kusch </a:t>
            </a:r>
            <a:r>
              <a:rPr lang="en-US" sz="1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(</a:t>
            </a:r>
            <a:r>
              <a:rPr lang="en-US" sz="1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erik.kusch@bio.au.dk</a:t>
            </a:r>
            <a:r>
              <a:rPr lang="en-US" sz="1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), </a:t>
            </a:r>
            <a:r>
              <a:rPr lang="en-US" sz="1800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PhD Student</a:t>
            </a:r>
            <a:br>
              <a:rPr lang="en-US" sz="1800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1800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Aarhus University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14EBDB89-2F68-4929-928F-A24297D0F2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4567" y="6355402"/>
            <a:ext cx="1829559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13/12/2021</a:t>
            </a: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E7F2EE78-5810-4158-9414-81E1BB480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78692" y="6355402"/>
            <a:ext cx="7834615" cy="365126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dirty="0"/>
              <a:t>BES Ecology Across Borders 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998D7E0D-724F-4A29-B5B4-5D0CF8F7A3D1}"/>
              </a:ext>
            </a:extLst>
          </p:cNvPr>
          <p:cNvSpPr txBox="1">
            <a:spLocks/>
          </p:cNvSpPr>
          <p:nvPr userDrawn="1"/>
        </p:nvSpPr>
        <p:spPr>
          <a:xfrm>
            <a:off x="10187874" y="635540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Erik Kusch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BAA9B45-EF6E-4EE9-8AC4-8491F61113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06582" cy="926769"/>
          </a:xfrm>
          <a:prstGeom prst="rect">
            <a:avLst/>
          </a:prstGeom>
          <a:noFill/>
        </p:spPr>
      </p:pic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8B09A769-F7F4-449C-B534-B45BFB8C7B87}"/>
              </a:ext>
            </a:extLst>
          </p:cNvPr>
          <p:cNvSpPr txBox="1">
            <a:spLocks/>
          </p:cNvSpPr>
          <p:nvPr userDrawn="1"/>
        </p:nvSpPr>
        <p:spPr>
          <a:xfrm>
            <a:off x="174567" y="209551"/>
            <a:ext cx="382387" cy="37870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F54DE5-C571-48E8-A5BC-B369434E2F44}" type="slidenum">
              <a:rPr lang="en-GB" sz="1800" smtClean="0"/>
              <a:pPr/>
              <a:t>‹#›</a:t>
            </a:fld>
            <a:endParaRPr lang="en-GB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2B9F935-E4AD-4001-8049-DFFAE9BAA752}"/>
              </a:ext>
            </a:extLst>
          </p:cNvPr>
          <p:cNvGrpSpPr/>
          <p:nvPr userDrawn="1"/>
        </p:nvGrpSpPr>
        <p:grpSpPr>
          <a:xfrm>
            <a:off x="0" y="973040"/>
            <a:ext cx="12192000" cy="63125"/>
            <a:chOff x="507492" y="1501519"/>
            <a:chExt cx="8129016" cy="63125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641F75D-1FF1-4636-97DE-840A1F678674}"/>
                </a:ext>
              </a:extLst>
            </p:cNvPr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rgbClr val="0033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A4EE37D-AFC4-40BD-A1C2-61CFE2B68D1B}"/>
                </a:ext>
              </a:extLst>
            </p:cNvPr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rgbClr val="0033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/>
          <a:lstStyle/>
          <a:p>
            <a:r>
              <a:rPr lang="en-GB"/>
              <a:t>Qualifying Exam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52FA68F6-AF5E-4A82-BA30-3FE17A8515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4567" y="6353547"/>
            <a:ext cx="1829559" cy="365125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 sz="1100"/>
            </a:lvl1pPr>
          </a:lstStyle>
          <a:p>
            <a:r>
              <a:rPr lang="en-US" dirty="0"/>
              <a:t>05/07/2021</a:t>
            </a:r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/>
          <a:lstStyle/>
          <a:p>
            <a:r>
              <a:rPr lang="en-GB"/>
              <a:t>Qualifying Exam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99F314B8-F6CD-4468-9D0E-2E8F8C116B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4567" y="6353547"/>
            <a:ext cx="1829559" cy="365125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 sz="1100"/>
            </a:lvl1pPr>
          </a:lstStyle>
          <a:p>
            <a:r>
              <a:rPr lang="en-US" dirty="0"/>
              <a:t>05/07/2021</a:t>
            </a:r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/>
          <a:lstStyle/>
          <a:p>
            <a:r>
              <a:rPr lang="en-GB"/>
              <a:t>Qualifying Exam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Date Placeholder 4">
            <a:extLst>
              <a:ext uri="{FF2B5EF4-FFF2-40B4-BE49-F238E27FC236}">
                <a16:creationId xmlns:a16="http://schemas.microsoft.com/office/drawing/2014/main" id="{B586217F-E8F1-45AA-AE84-CFEE841C3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4567" y="6353547"/>
            <a:ext cx="1829559" cy="365125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 sz="1100"/>
            </a:lvl1pPr>
          </a:lstStyle>
          <a:p>
            <a:r>
              <a:rPr lang="en-US" dirty="0"/>
              <a:t>05/07/2021</a:t>
            </a:r>
          </a:p>
        </p:txBody>
      </p: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cap="all" baseline="0">
                <a:solidFill>
                  <a:schemeClr val="tx2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2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05/07/2021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Qualifying Exam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567" y="1333500"/>
            <a:ext cx="11842865" cy="4838699"/>
          </a:xfrm>
        </p:spPr>
        <p:txBody>
          <a:bodyPr/>
          <a:lstStyle>
            <a:lvl1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1pPr>
            <a:lvl2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2pPr>
            <a:lvl3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3pPr>
            <a:lvl4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4pPr>
            <a:lvl5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C7D3605-BCCE-4EBD-ACF9-EAD56E5CCF7F}"/>
              </a:ext>
            </a:extLst>
          </p:cNvPr>
          <p:cNvGrpSpPr/>
          <p:nvPr userDrawn="1"/>
        </p:nvGrpSpPr>
        <p:grpSpPr>
          <a:xfrm>
            <a:off x="0" y="971404"/>
            <a:ext cx="12192000" cy="63125"/>
            <a:chOff x="507492" y="1501519"/>
            <a:chExt cx="8129016" cy="631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59AE88F-1F8C-4D17-B51E-15045A9B75CC}"/>
                </a:ext>
              </a:extLst>
            </p:cNvPr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rgbClr val="0033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76A3403-FE73-47E2-9B4E-A8A513FE10E2}"/>
                </a:ext>
              </a:extLst>
            </p:cNvPr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rgbClr val="0033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42C8940E-BA33-4A2D-92F4-DE29CDBD8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582" y="76200"/>
            <a:ext cx="11310850" cy="832076"/>
          </a:xfrm>
          <a:prstGeom prst="rect">
            <a:avLst/>
          </a:prstGeom>
        </p:spPr>
        <p:txBody>
          <a:bodyPr anchor="ctr"/>
          <a:lstStyle>
            <a:lvl1pPr>
              <a:defRPr sz="3600">
                <a:solidFill>
                  <a:schemeClr val="tx2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F40C535-347A-475A-92F1-08CFB5E22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78692" y="6355402"/>
            <a:ext cx="7834615" cy="36512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BES Ecology Across Borders 2021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91067C72-333C-47CB-B0E5-6C3EF13EBC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4567" y="6353547"/>
            <a:ext cx="1829559" cy="365125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 sz="1100"/>
            </a:lvl1pPr>
          </a:lstStyle>
          <a:p>
            <a:r>
              <a:rPr lang="en-US" dirty="0"/>
              <a:t>13/12/2021</a:t>
            </a:r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/>
          <a:lstStyle/>
          <a:p>
            <a:r>
              <a:rPr lang="en-GB"/>
              <a:t>Qualifying Exam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620C39ED-6FAF-4CD7-859F-19E7F54F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4567" y="6353547"/>
            <a:ext cx="1829559" cy="365125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 sz="1100"/>
            </a:lvl1pPr>
          </a:lstStyle>
          <a:p>
            <a:r>
              <a:rPr lang="en-US" dirty="0"/>
              <a:t>05/07/2021</a:t>
            </a:r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6007" y="1379914"/>
            <a:ext cx="5753793" cy="4792286"/>
          </a:xfrm>
        </p:spPr>
        <p:txBody>
          <a:bodyPr/>
          <a:lstStyle>
            <a:lvl1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1pPr>
            <a:lvl2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2pPr>
            <a:lvl3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3pPr>
            <a:lvl4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4pPr>
            <a:lvl5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379914"/>
            <a:ext cx="5845232" cy="4792285"/>
          </a:xfrm>
        </p:spPr>
        <p:txBody>
          <a:bodyPr/>
          <a:lstStyle>
            <a:lvl1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1pPr>
            <a:lvl2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2pPr>
            <a:lvl3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3pPr>
            <a:lvl4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4pPr>
            <a:lvl5pPr>
              <a:defRPr>
                <a:solidFill>
                  <a:schemeClr val="tx2">
                    <a:lumMod val="95000"/>
                    <a:lumOff val="5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/>
          <a:lstStyle/>
          <a:p>
            <a:r>
              <a:rPr lang="en-GB"/>
              <a:t>Qualifying Exam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310B1D2-C566-40D1-8B4A-855CB159A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582" y="76200"/>
            <a:ext cx="11310850" cy="832076"/>
          </a:xfrm>
          <a:prstGeom prst="rect">
            <a:avLst/>
          </a:prstGeom>
        </p:spPr>
        <p:txBody>
          <a:bodyPr anchor="ctr"/>
          <a:lstStyle>
            <a:lvl1pPr>
              <a:defRPr sz="3600">
                <a:solidFill>
                  <a:schemeClr val="tx2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75277EA7-729D-4BBB-B88F-04354177D2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4567" y="6353547"/>
            <a:ext cx="1829559" cy="365125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 sz="1100"/>
            </a:lvl1pPr>
          </a:lstStyle>
          <a:p>
            <a:r>
              <a:rPr lang="en-US" dirty="0"/>
              <a:t>05/07/2021</a:t>
            </a:r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/>
          <a:lstStyle/>
          <a:p>
            <a:r>
              <a:rPr lang="en-GB"/>
              <a:t>Qualifying Exam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sp>
        <p:nvSpPr>
          <p:cNvPr id="10" name="Date Placeholder 4">
            <a:extLst>
              <a:ext uri="{FF2B5EF4-FFF2-40B4-BE49-F238E27FC236}">
                <a16:creationId xmlns:a16="http://schemas.microsoft.com/office/drawing/2014/main" id="{9BAD7460-5869-418C-967D-4F82B1A447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4567" y="6353547"/>
            <a:ext cx="1829559" cy="365125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 sz="1100"/>
            </a:lvl1pPr>
          </a:lstStyle>
          <a:p>
            <a:r>
              <a:rPr lang="en-US" dirty="0"/>
              <a:t>05/07/2021</a:t>
            </a:r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/>
          <a:lstStyle/>
          <a:p>
            <a:r>
              <a:rPr lang="en-GB"/>
              <a:t>Qualifying Exam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B2E75E25-C666-4C6C-B5B6-9DD53A378E62}"/>
              </a:ext>
            </a:extLst>
          </p:cNvPr>
          <p:cNvSpPr txBox="1">
            <a:spLocks/>
          </p:cNvSpPr>
          <p:nvPr userDrawn="1"/>
        </p:nvSpPr>
        <p:spPr>
          <a:xfrm>
            <a:off x="174567" y="6353547"/>
            <a:ext cx="1829559" cy="365125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05/07/2021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/>
          <a:lstStyle/>
          <a:p>
            <a:r>
              <a:rPr lang="en-GB"/>
              <a:t>Qualifying Exam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5CB4F0-8A7D-4401-BF29-F3EEEA9CC4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4567" y="6353547"/>
            <a:ext cx="1829559" cy="365125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 sz="1100"/>
            </a:lvl1pPr>
          </a:lstStyle>
          <a:p>
            <a:r>
              <a:rPr lang="en-US" dirty="0"/>
              <a:t>05/07/2021</a:t>
            </a:r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/>
          <a:lstStyle/>
          <a:p>
            <a:r>
              <a:rPr lang="en-GB"/>
              <a:t>Qualifying Exam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C17885AF-BE05-4E91-B990-E4C3E5FD18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4567" y="6353547"/>
            <a:ext cx="1829559" cy="365125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 sz="1100"/>
            </a:lvl1pPr>
          </a:lstStyle>
          <a:p>
            <a:r>
              <a:rPr lang="en-US" dirty="0"/>
              <a:t>05/07/2021</a:t>
            </a:r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567" y="1247779"/>
            <a:ext cx="11842865" cy="492442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C14F6C9-24E7-4F26-94FF-3C567133560C}"/>
              </a:ext>
            </a:extLst>
          </p:cNvPr>
          <p:cNvSpPr txBox="1">
            <a:spLocks/>
          </p:cNvSpPr>
          <p:nvPr userDrawn="1"/>
        </p:nvSpPr>
        <p:spPr>
          <a:xfrm>
            <a:off x="174567" y="6355402"/>
            <a:ext cx="1829559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100" dirty="0"/>
              <a:t>05/07/2021</a:t>
            </a:r>
            <a:endParaRPr lang="en-GB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8F57CAF0-D7BA-44B9-BD28-30769C0F3B89}"/>
              </a:ext>
            </a:extLst>
          </p:cNvPr>
          <p:cNvSpPr txBox="1">
            <a:spLocks/>
          </p:cNvSpPr>
          <p:nvPr userDrawn="1"/>
        </p:nvSpPr>
        <p:spPr>
          <a:xfrm>
            <a:off x="10187874" y="635540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Erik Kusch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512CEF37-1534-4535-BB0C-F63FBE5ACA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8692" y="6355402"/>
            <a:ext cx="7834615" cy="365126"/>
          </a:xfrm>
          <a:prstGeom prst="rect">
            <a:avLst/>
          </a:prstGeom>
        </p:spPr>
        <p:txBody>
          <a:bodyPr anchor="ctr"/>
          <a:lstStyle>
            <a:lvl1pPr algn="ctr">
              <a:defRPr sz="1100"/>
            </a:lvl1pPr>
          </a:lstStyle>
          <a:p>
            <a:r>
              <a:rPr lang="en-GB"/>
              <a:t>Qualifying Exam</a:t>
            </a:r>
            <a:endParaRPr lang="en-GB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9D01B81-6C9C-4E89-9AB5-FF18CC55815B}"/>
              </a:ext>
            </a:extLst>
          </p:cNvPr>
          <p:cNvGrpSpPr/>
          <p:nvPr userDrawn="1"/>
        </p:nvGrpSpPr>
        <p:grpSpPr>
          <a:xfrm>
            <a:off x="0" y="971404"/>
            <a:ext cx="12192000" cy="63125"/>
            <a:chOff x="507492" y="1501519"/>
            <a:chExt cx="8129016" cy="63125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BDE5A49-5088-4299-BB69-2D7B19C1B58D}"/>
                </a:ext>
              </a:extLst>
            </p:cNvPr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527D293-6887-41F0-A935-71B1D4F0D91A}"/>
                </a:ext>
              </a:extLst>
            </p:cNvPr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EDE28972-2C1C-4FF6-A13B-9BA2DBB0C0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06582" cy="926769"/>
          </a:xfrm>
          <a:prstGeom prst="rect">
            <a:avLst/>
          </a:prstGeom>
          <a:noFill/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7F2F5802-22D1-477F-B5EB-FE2917D9AF07}"/>
              </a:ext>
            </a:extLst>
          </p:cNvPr>
          <p:cNvSpPr txBox="1">
            <a:spLocks/>
          </p:cNvSpPr>
          <p:nvPr userDrawn="1"/>
        </p:nvSpPr>
        <p:spPr>
          <a:xfrm>
            <a:off x="174567" y="209551"/>
            <a:ext cx="382387" cy="37870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F54DE5-C571-48E8-A5BC-B369434E2F44}" type="slidenum">
              <a:rPr lang="en-GB" sz="1800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2">
              <a:lumMod val="95000"/>
              <a:lumOff val="5000"/>
            </a:schemeClr>
          </a:solidFill>
          <a:latin typeface="Adobe Fangsong Std R" panose="02020400000000000000" pitchFamily="18" charset="-128"/>
          <a:ea typeface="Adobe Fangsong Std R" panose="02020400000000000000" pitchFamily="18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2">
              <a:lumMod val="95000"/>
              <a:lumOff val="5000"/>
            </a:schemeClr>
          </a:solidFill>
          <a:latin typeface="Adobe Fangsong Std R" panose="02020400000000000000" pitchFamily="18" charset="-128"/>
          <a:ea typeface="Adobe Fangsong Std R" panose="02020400000000000000" pitchFamily="18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2">
              <a:lumMod val="95000"/>
              <a:lumOff val="5000"/>
            </a:schemeClr>
          </a:solidFill>
          <a:latin typeface="Adobe Fangsong Std R" panose="02020400000000000000" pitchFamily="18" charset="-128"/>
          <a:ea typeface="Adobe Fangsong Std R" panose="02020400000000000000" pitchFamily="18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2">
              <a:lumMod val="95000"/>
              <a:lumOff val="5000"/>
            </a:schemeClr>
          </a:solidFill>
          <a:latin typeface="Adobe Fangsong Std R" panose="02020400000000000000" pitchFamily="18" charset="-128"/>
          <a:ea typeface="Adobe Fangsong Std R" panose="02020400000000000000" pitchFamily="18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2">
              <a:lumMod val="95000"/>
              <a:lumOff val="5000"/>
            </a:schemeClr>
          </a:solidFill>
          <a:latin typeface="Adobe Fangsong Std R" panose="02020400000000000000" pitchFamily="18" charset="-128"/>
          <a:ea typeface="Adobe Fangsong Std R" panose="02020400000000000000" pitchFamily="18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47.png"/><Relationship Id="rId7" Type="http://schemas.openxmlformats.org/officeDocument/2006/relationships/image" Target="../media/image25.png"/><Relationship Id="rId2" Type="http://schemas.microsoft.com/office/2018/10/relationships/comments" Target="../comments/modernComment_173_2C42C4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9.svg"/><Relationship Id="rId5" Type="http://schemas.openxmlformats.org/officeDocument/2006/relationships/image" Target="../media/image48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50.png"/><Relationship Id="rId7" Type="http://schemas.openxmlformats.org/officeDocument/2006/relationships/image" Target="../media/image49.svg"/><Relationship Id="rId2" Type="http://schemas.microsoft.com/office/2018/10/relationships/comments" Target="../comments/modernComment_175_8F71B93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8.png"/><Relationship Id="rId11" Type="http://schemas.openxmlformats.org/officeDocument/2006/relationships/image" Target="../media/image53.png"/><Relationship Id="rId5" Type="http://schemas.openxmlformats.org/officeDocument/2006/relationships/image" Target="../media/image20.png"/><Relationship Id="rId10" Type="http://schemas.openxmlformats.org/officeDocument/2006/relationships/image" Target="../media/image16.png"/><Relationship Id="rId4" Type="http://schemas.openxmlformats.org/officeDocument/2006/relationships/image" Target="../media/image51.svg"/><Relationship Id="rId9" Type="http://schemas.openxmlformats.org/officeDocument/2006/relationships/image" Target="../media/image5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13" Type="http://schemas.openxmlformats.org/officeDocument/2006/relationships/image" Target="../media/image24.png"/><Relationship Id="rId3" Type="http://schemas.openxmlformats.org/officeDocument/2006/relationships/image" Target="../media/image54.png"/><Relationship Id="rId7" Type="http://schemas.openxmlformats.org/officeDocument/2006/relationships/image" Target="../media/image48.png"/><Relationship Id="rId12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11" Type="http://schemas.openxmlformats.org/officeDocument/2006/relationships/image" Target="../media/image55.png"/><Relationship Id="rId5" Type="http://schemas.openxmlformats.org/officeDocument/2006/relationships/image" Target="../media/image51.svg"/><Relationship Id="rId10" Type="http://schemas.openxmlformats.org/officeDocument/2006/relationships/image" Target="../media/image21.png"/><Relationship Id="rId4" Type="http://schemas.openxmlformats.org/officeDocument/2006/relationships/image" Target="../media/image50.png"/><Relationship Id="rId9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3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49.svg"/><Relationship Id="rId4" Type="http://schemas.openxmlformats.org/officeDocument/2006/relationships/image" Target="../media/image4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10" Type="http://schemas.openxmlformats.org/officeDocument/2006/relationships/image" Target="../media/image39.png"/><Relationship Id="rId4" Type="http://schemas.openxmlformats.org/officeDocument/2006/relationships/image" Target="../media/image35.png"/><Relationship Id="rId9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39.png"/><Relationship Id="rId7" Type="http://schemas.openxmlformats.org/officeDocument/2006/relationships/image" Target="../media/image24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57.png"/><Relationship Id="rId4" Type="http://schemas.openxmlformats.org/officeDocument/2006/relationships/image" Target="../media/image36.png"/><Relationship Id="rId9" Type="http://schemas.openxmlformats.org/officeDocument/2006/relationships/image" Target="../media/image5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microsoft.com/office/2018/10/relationships/comments" Target="../comments/modernComment_17C_6B16DE5D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microsoft.com/office/2018/10/relationships/comments" Target="../comments/modernComment_17E_961D719E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microsoft.com/office/2018/10/relationships/comments" Target="../comments/modernComment_17B_E4C320D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6.png"/><Relationship Id="rId4" Type="http://schemas.openxmlformats.org/officeDocument/2006/relationships/image" Target="../media/image6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microsoft.com/office/2018/10/relationships/comments" Target="../comments/modernComment_181_7AFC58F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0.png"/><Relationship Id="rId4" Type="http://schemas.openxmlformats.org/officeDocument/2006/relationships/image" Target="../media/image5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71.png"/><Relationship Id="rId3" Type="http://schemas.openxmlformats.org/officeDocument/2006/relationships/image" Target="../media/image28.png"/><Relationship Id="rId7" Type="http://schemas.openxmlformats.org/officeDocument/2006/relationships/image" Target="../media/image65.png"/><Relationship Id="rId12" Type="http://schemas.openxmlformats.org/officeDocument/2006/relationships/image" Target="../media/image70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4.png"/><Relationship Id="rId11" Type="http://schemas.openxmlformats.org/officeDocument/2006/relationships/image" Target="../media/image69.png"/><Relationship Id="rId5" Type="http://schemas.openxmlformats.org/officeDocument/2006/relationships/image" Target="../media/image63.png"/><Relationship Id="rId10" Type="http://schemas.openxmlformats.org/officeDocument/2006/relationships/image" Target="../media/image68.png"/><Relationship Id="rId4" Type="http://schemas.openxmlformats.org/officeDocument/2006/relationships/image" Target="../media/image29.png"/><Relationship Id="rId9" Type="http://schemas.openxmlformats.org/officeDocument/2006/relationships/image" Target="../media/image67.png"/><Relationship Id="rId14" Type="http://schemas.openxmlformats.org/officeDocument/2006/relationships/image" Target="../media/image7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1.png"/><Relationship Id="rId11" Type="http://schemas.openxmlformats.org/officeDocument/2006/relationships/image" Target="../media/image86.png"/><Relationship Id="rId5" Type="http://schemas.openxmlformats.org/officeDocument/2006/relationships/image" Target="../media/image80.png"/><Relationship Id="rId10" Type="http://schemas.openxmlformats.org/officeDocument/2006/relationships/image" Target="../media/image85.png"/><Relationship Id="rId4" Type="http://schemas.openxmlformats.org/officeDocument/2006/relationships/image" Target="../media/image79.png"/><Relationship Id="rId9" Type="http://schemas.openxmlformats.org/officeDocument/2006/relationships/image" Target="../media/image84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1.png"/><Relationship Id="rId11" Type="http://schemas.openxmlformats.org/officeDocument/2006/relationships/image" Target="../media/image86.png"/><Relationship Id="rId5" Type="http://schemas.openxmlformats.org/officeDocument/2006/relationships/image" Target="../media/image80.png"/><Relationship Id="rId10" Type="http://schemas.openxmlformats.org/officeDocument/2006/relationships/image" Target="../media/image85.png"/><Relationship Id="rId4" Type="http://schemas.openxmlformats.org/officeDocument/2006/relationships/image" Target="../media/image79.png"/><Relationship Id="rId9" Type="http://schemas.openxmlformats.org/officeDocument/2006/relationships/image" Target="../media/image8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png"/><Relationship Id="rId3" Type="http://schemas.openxmlformats.org/officeDocument/2006/relationships/image" Target="../media/image28.png"/><Relationship Id="rId7" Type="http://schemas.openxmlformats.org/officeDocument/2006/relationships/image" Target="../media/image8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10" Type="http://schemas.openxmlformats.org/officeDocument/2006/relationships/image" Target="../media/image66.png"/><Relationship Id="rId4" Type="http://schemas.openxmlformats.org/officeDocument/2006/relationships/image" Target="../media/image29.png"/><Relationship Id="rId9" Type="http://schemas.openxmlformats.org/officeDocument/2006/relationships/image" Target="../media/image6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99.png"/><Relationship Id="rId3" Type="http://schemas.openxmlformats.org/officeDocument/2006/relationships/image" Target="../media/image63.png"/><Relationship Id="rId7" Type="http://schemas.openxmlformats.org/officeDocument/2006/relationships/image" Target="../media/image65.png"/><Relationship Id="rId12" Type="http://schemas.openxmlformats.org/officeDocument/2006/relationships/image" Target="../media/image9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8.png"/><Relationship Id="rId11" Type="http://schemas.openxmlformats.org/officeDocument/2006/relationships/image" Target="../media/image29.png"/><Relationship Id="rId5" Type="http://schemas.openxmlformats.org/officeDocument/2006/relationships/image" Target="../media/image87.png"/><Relationship Id="rId15" Type="http://schemas.openxmlformats.org/officeDocument/2006/relationships/image" Target="../media/image100.png"/><Relationship Id="rId10" Type="http://schemas.openxmlformats.org/officeDocument/2006/relationships/image" Target="../media/image97.png"/><Relationship Id="rId4" Type="http://schemas.openxmlformats.org/officeDocument/2006/relationships/image" Target="../media/image64.png"/><Relationship Id="rId9" Type="http://schemas.openxmlformats.org/officeDocument/2006/relationships/image" Target="../media/image96.png"/><Relationship Id="rId1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0.png"/><Relationship Id="rId3" Type="http://schemas.openxmlformats.org/officeDocument/2006/relationships/image" Target="../media/image230.png"/><Relationship Id="rId7" Type="http://schemas.openxmlformats.org/officeDocument/2006/relationships/image" Target="../media/image25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1.png"/><Relationship Id="rId11" Type="http://schemas.openxmlformats.org/officeDocument/2006/relationships/image" Target="../media/image290.png"/><Relationship Id="rId5" Type="http://schemas.openxmlformats.org/officeDocument/2006/relationships/image" Target="../media/image29.png"/><Relationship Id="rId10" Type="http://schemas.openxmlformats.org/officeDocument/2006/relationships/image" Target="../media/image311.png"/><Relationship Id="rId4" Type="http://schemas.openxmlformats.org/officeDocument/2006/relationships/image" Target="../media/image28.png"/><Relationship Id="rId9" Type="http://schemas.openxmlformats.org/officeDocument/2006/relationships/image" Target="../media/image270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png"/><Relationship Id="rId3" Type="http://schemas.openxmlformats.org/officeDocument/2006/relationships/image" Target="../media/image320.png"/><Relationship Id="rId7" Type="http://schemas.openxmlformats.org/officeDocument/2006/relationships/image" Target="../media/image29.png"/><Relationship Id="rId12" Type="http://schemas.openxmlformats.org/officeDocument/2006/relationships/image" Target="../media/image10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11" Type="http://schemas.openxmlformats.org/officeDocument/2006/relationships/image" Target="../media/image104.emf"/><Relationship Id="rId5" Type="http://schemas.openxmlformats.org/officeDocument/2006/relationships/image" Target="../media/image64.png"/><Relationship Id="rId10" Type="http://schemas.openxmlformats.org/officeDocument/2006/relationships/image" Target="../media/image103.png"/><Relationship Id="rId4" Type="http://schemas.openxmlformats.org/officeDocument/2006/relationships/image" Target="../media/image63.png"/><Relationship Id="rId9" Type="http://schemas.openxmlformats.org/officeDocument/2006/relationships/image" Target="../media/image10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8.png"/><Relationship Id="rId4" Type="http://schemas.openxmlformats.org/officeDocument/2006/relationships/image" Target="../media/image49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6.png"/><Relationship Id="rId4" Type="http://schemas.openxmlformats.org/officeDocument/2006/relationships/image" Target="../media/image9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8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7" Type="http://schemas.openxmlformats.org/officeDocument/2006/relationships/image" Target="../media/image1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2.png"/><Relationship Id="rId5" Type="http://schemas.openxmlformats.org/officeDocument/2006/relationships/image" Target="../media/image111.png"/><Relationship Id="rId4" Type="http://schemas.openxmlformats.org/officeDocument/2006/relationships/image" Target="../media/image11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0.png"/><Relationship Id="rId5" Type="http://schemas.openxmlformats.org/officeDocument/2006/relationships/image" Target="../media/image101.png"/><Relationship Id="rId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9.png"/><Relationship Id="rId18" Type="http://schemas.openxmlformats.org/officeDocument/2006/relationships/image" Target="../media/image33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28.png"/><Relationship Id="rId17" Type="http://schemas.openxmlformats.org/officeDocument/2006/relationships/image" Target="../media/image32.png"/><Relationship Id="rId2" Type="http://schemas.openxmlformats.org/officeDocument/2006/relationships/image" Target="../media/image20.png"/><Relationship Id="rId16" Type="http://schemas.openxmlformats.org/officeDocument/2006/relationships/image" Target="../media/image26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11" Type="http://schemas.openxmlformats.org/officeDocument/2006/relationships/image" Target="../media/image27.png"/><Relationship Id="rId5" Type="http://schemas.openxmlformats.org/officeDocument/2006/relationships/image" Target="../media/image23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image" Target="../media/image22.png"/><Relationship Id="rId9" Type="http://schemas.openxmlformats.org/officeDocument/2006/relationships/image" Target="../media/image19.png"/><Relationship Id="rId14" Type="http://schemas.openxmlformats.org/officeDocument/2006/relationships/image" Target="../media/image3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7.png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5.png"/><Relationship Id="rId7" Type="http://schemas.openxmlformats.org/officeDocument/2006/relationships/image" Target="../media/image24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2.png"/><Relationship Id="rId4" Type="http://schemas.openxmlformats.org/officeDocument/2006/relationships/image" Target="../media/image4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0.png"/><Relationship Id="rId7" Type="http://schemas.openxmlformats.org/officeDocument/2006/relationships/image" Target="../media/image41.jp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30FD7-3E28-40A3-B90C-51981B91A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567" y="1290774"/>
            <a:ext cx="6807259" cy="2124001"/>
          </a:xfrm>
        </p:spPr>
        <p:txBody>
          <a:bodyPr>
            <a:normAutofit/>
          </a:bodyPr>
          <a:lstStyle/>
          <a:p>
            <a:r>
              <a:rPr lang="en-US" dirty="0"/>
              <a:t>Data Simplification  for Ecological Network Inference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74A19C-F4CF-4769-819B-238D78F552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699" y="3460047"/>
            <a:ext cx="6208915" cy="460453"/>
          </a:xfrm>
        </p:spPr>
        <p:txBody>
          <a:bodyPr/>
          <a:lstStyle/>
          <a:p>
            <a:r>
              <a:rPr lang="en-US" dirty="0"/>
              <a:t>Ecological Network Inference at Macroecological Scales</a:t>
            </a:r>
            <a:endParaRPr lang="en-GB" b="1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DF181F-087F-42F7-BC65-80D23AA32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13/12/2021</a:t>
            </a:r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E6C4FE-C7F5-4D4D-B8BE-420E82365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BES Ecology Across Borders 2021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F5B044-9C3F-4544-AE2D-671CA63FA81E}"/>
              </a:ext>
            </a:extLst>
          </p:cNvPr>
          <p:cNvGrpSpPr/>
          <p:nvPr/>
        </p:nvGrpSpPr>
        <p:grpSpPr>
          <a:xfrm>
            <a:off x="6609595" y="101720"/>
            <a:ext cx="5447323" cy="540127"/>
            <a:chOff x="1387844" y="2347"/>
            <a:chExt cx="5447323" cy="540127"/>
          </a:xfrm>
        </p:grpSpPr>
        <p:pic>
          <p:nvPicPr>
            <p:cNvPr id="8" name="Content Placeholder 4">
              <a:extLst>
                <a:ext uri="{FF2B5EF4-FFF2-40B4-BE49-F238E27FC236}">
                  <a16:creationId xmlns:a16="http://schemas.microsoft.com/office/drawing/2014/main" id="{084E51CC-2B07-445A-8E8E-AB73C50B8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7844" y="2347"/>
              <a:ext cx="2678588" cy="54012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701387-538E-421C-BA43-EDC414E8A9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76140" y="2347"/>
              <a:ext cx="2659027" cy="537780"/>
            </a:xfrm>
            <a:prstGeom prst="rect">
              <a:avLst/>
            </a:prstGeom>
          </p:spPr>
        </p:pic>
      </p:grp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82C05D19-7227-4865-81BD-6F4E468954F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t="2272" b="2272"/>
          <a:stretch>
            <a:fillRect/>
          </a:stretch>
        </p:blipFill>
        <p:spPr>
          <a:xfrm>
            <a:off x="6981825" y="1152644"/>
            <a:ext cx="5210175" cy="48387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5DAE143-8366-44B1-B184-87298BA8B113}"/>
              </a:ext>
            </a:extLst>
          </p:cNvPr>
          <p:cNvSpPr txBox="1"/>
          <p:nvPr/>
        </p:nvSpPr>
        <p:spPr>
          <a:xfrm>
            <a:off x="174567" y="4814785"/>
            <a:ext cx="53975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800" b="1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Malyon D. Bimler</a:t>
            </a:r>
            <a:r>
              <a:rPr lang="en-US" sz="1800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, DPhil, University of Queensland</a:t>
            </a:r>
            <a:endParaRPr lang="en-US" sz="1800" b="1" dirty="0">
              <a:solidFill>
                <a:schemeClr val="tx2">
                  <a:lumMod val="95000"/>
                  <a:lumOff val="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800" b="1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James A. Lutz</a:t>
            </a:r>
            <a:r>
              <a:rPr lang="en-US" sz="1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, </a:t>
            </a:r>
            <a:r>
              <a:rPr lang="en-US" sz="1800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Associate Professor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, </a:t>
            </a:r>
            <a:r>
              <a:rPr lang="en-US" sz="1800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Utah State University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b="1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Alejandro Ordonez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, Assistant Professor, Aarhus University</a:t>
            </a:r>
            <a:endParaRPr lang="en-US" sz="1800" dirty="0">
              <a:solidFill>
                <a:schemeClr val="tx2">
                  <a:lumMod val="95000"/>
                  <a:lumOff val="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9522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1C0FD3-5AFF-46FE-BB52-96F3421CD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0"/>
            <a:ext cx="6235758" cy="4838699"/>
          </a:xfrm>
        </p:spPr>
        <p:txBody>
          <a:bodyPr/>
          <a:lstStyle/>
          <a:p>
            <a:r>
              <a:rPr lang="en-GB" b="1" dirty="0"/>
              <a:t>Core Principle:</a:t>
            </a:r>
          </a:p>
          <a:p>
            <a:pPr lvl="1"/>
            <a:r>
              <a:rPr lang="en-GB" dirty="0"/>
              <a:t>Probabilistic model of co-occurrence rates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b="1" dirty="0"/>
              <a:t>Benefit:</a:t>
            </a:r>
          </a:p>
          <a:p>
            <a:pPr lvl="1"/>
            <a:r>
              <a:rPr lang="en-GB" dirty="0"/>
              <a:t>Little data requirements</a:t>
            </a:r>
          </a:p>
          <a:p>
            <a:pPr lvl="1"/>
            <a:r>
              <a:rPr lang="en-GB" dirty="0"/>
              <a:t>Easy-to-implement</a:t>
            </a:r>
          </a:p>
          <a:p>
            <a:pPr lvl="1"/>
            <a:r>
              <a:rPr lang="en-GB" dirty="0"/>
              <a:t>Computationally inexpensive</a:t>
            </a:r>
          </a:p>
          <a:p>
            <a:r>
              <a:rPr lang="en-GB" b="1" dirty="0"/>
              <a:t>Shortcomings:</a:t>
            </a:r>
          </a:p>
          <a:p>
            <a:pPr lvl="1"/>
            <a:r>
              <a:rPr lang="en-GB" dirty="0"/>
              <a:t>Environmental effects</a:t>
            </a:r>
          </a:p>
          <a:p>
            <a:pPr lvl="1"/>
            <a:r>
              <a:rPr lang="en-GB" dirty="0"/>
              <a:t>Multiple associations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38F05F-77B1-4808-8854-19DDC6BC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Cooccur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B6DDF-0777-4F46-A169-886F44BA3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5FEE6E-5B76-4C19-A254-3571EB17F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636E480-C958-409B-BA3E-2B38E5A9954C}"/>
              </a:ext>
            </a:extLst>
          </p:cNvPr>
          <p:cNvGrpSpPr/>
          <p:nvPr/>
        </p:nvGrpSpPr>
        <p:grpSpPr>
          <a:xfrm>
            <a:off x="9616281" y="175359"/>
            <a:ext cx="2401151" cy="598127"/>
            <a:chOff x="5500687" y="5157751"/>
            <a:chExt cx="2401151" cy="598127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913BE52-7A90-4C84-90F7-40C27B6856BC}"/>
                </a:ext>
              </a:extLst>
            </p:cNvPr>
            <p:cNvSpPr/>
            <p:nvPr/>
          </p:nvSpPr>
          <p:spPr>
            <a:xfrm>
              <a:off x="5500687" y="5157751"/>
              <a:ext cx="595312" cy="595312"/>
            </a:xfrm>
            <a:prstGeom prst="ellipse">
              <a:avLst/>
            </a:prstGeom>
            <a:solidFill>
              <a:srgbClr val="993366"/>
            </a:solidFill>
            <a:ln>
              <a:solidFill>
                <a:srgbClr val="66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A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5869118-2DAB-4950-B5BA-D12574F83D6B}"/>
                </a:ext>
              </a:extLst>
            </p:cNvPr>
            <p:cNvSpPr/>
            <p:nvPr/>
          </p:nvSpPr>
          <p:spPr>
            <a:xfrm>
              <a:off x="7306526" y="5160566"/>
              <a:ext cx="595312" cy="595312"/>
            </a:xfrm>
            <a:prstGeom prst="ellipse">
              <a:avLst/>
            </a:prstGeom>
            <a:solidFill>
              <a:srgbClr val="993366"/>
            </a:solidFill>
            <a:ln>
              <a:solidFill>
                <a:srgbClr val="66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B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B57E6E-2758-4663-9E1F-B1120C852D6F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6095999" y="5455407"/>
              <a:ext cx="1210527" cy="2815"/>
            </a:xfrm>
            <a:prstGeom prst="straightConnector1">
              <a:avLst/>
            </a:prstGeom>
            <a:ln w="76200">
              <a:solidFill>
                <a:srgbClr val="838383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A56D1439-7D92-4805-BB3F-76CC5C6FB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8766" y="3399619"/>
            <a:ext cx="5418667" cy="2869663"/>
          </a:xfrm>
          <a:prstGeom prst="rect">
            <a:avLst/>
          </a:prstGeom>
          <a:ln>
            <a:solidFill>
              <a:srgbClr val="838383"/>
            </a:solidFill>
          </a:ln>
        </p:spPr>
      </p:pic>
      <p:graphicFrame>
        <p:nvGraphicFramePr>
          <p:cNvPr id="29" name="Table 6">
            <a:extLst>
              <a:ext uri="{FF2B5EF4-FFF2-40B4-BE49-F238E27FC236}">
                <a16:creationId xmlns:a16="http://schemas.microsoft.com/office/drawing/2014/main" id="{D1B68119-DF5F-4FEE-A09C-ACE385D8E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5130292"/>
              </p:ext>
            </p:extLst>
          </p:nvPr>
        </p:nvGraphicFramePr>
        <p:xfrm>
          <a:off x="6598766" y="1333500"/>
          <a:ext cx="5418666" cy="19800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69184">
                  <a:extLst>
                    <a:ext uri="{9D8B030D-6E8A-4147-A177-3AD203B41FA5}">
                      <a16:colId xmlns:a16="http://schemas.microsoft.com/office/drawing/2014/main" val="498981467"/>
                    </a:ext>
                  </a:extLst>
                </a:gridCol>
                <a:gridCol w="1749482">
                  <a:extLst>
                    <a:ext uri="{9D8B030D-6E8A-4147-A177-3AD203B41FA5}">
                      <a16:colId xmlns:a16="http://schemas.microsoft.com/office/drawing/2014/main" val="186574946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Data Type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Optional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6468855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Species Identity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76279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Presence/Absence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2489991"/>
                  </a:ext>
                </a:extLst>
              </a:tr>
            </a:tbl>
          </a:graphicData>
        </a:graphic>
      </p:graphicFrame>
      <p:grpSp>
        <p:nvGrpSpPr>
          <p:cNvPr id="30" name="Group 29">
            <a:extLst>
              <a:ext uri="{FF2B5EF4-FFF2-40B4-BE49-F238E27FC236}">
                <a16:creationId xmlns:a16="http://schemas.microsoft.com/office/drawing/2014/main" id="{278C9A24-B8B3-4031-B89F-D25A2E17DEB4}"/>
              </a:ext>
            </a:extLst>
          </p:cNvPr>
          <p:cNvGrpSpPr/>
          <p:nvPr/>
        </p:nvGrpSpPr>
        <p:grpSpPr>
          <a:xfrm>
            <a:off x="6598766" y="1808276"/>
            <a:ext cx="5025438" cy="1505224"/>
            <a:chOff x="6598766" y="1808276"/>
            <a:chExt cx="5025438" cy="1505224"/>
          </a:xfrm>
        </p:grpSpPr>
        <p:pic>
          <p:nvPicPr>
            <p:cNvPr id="31" name="Picture 30" descr="Icon&#10;&#10;Description automatically generated">
              <a:extLst>
                <a:ext uri="{FF2B5EF4-FFF2-40B4-BE49-F238E27FC236}">
                  <a16:creationId xmlns:a16="http://schemas.microsoft.com/office/drawing/2014/main" id="{4844B73A-2AFC-4A01-8602-95853FCBA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98766" y="2593500"/>
              <a:ext cx="720000" cy="720000"/>
            </a:xfrm>
            <a:prstGeom prst="rect">
              <a:avLst/>
            </a:prstGeom>
          </p:spPr>
        </p:pic>
        <p:pic>
          <p:nvPicPr>
            <p:cNvPr id="32" name="Graphic 31" descr="Close with solid fill">
              <a:extLst>
                <a:ext uri="{FF2B5EF4-FFF2-40B4-BE49-F238E27FC236}">
                  <a16:creationId xmlns:a16="http://schemas.microsoft.com/office/drawing/2014/main" id="{7C8CC759-AF1D-408F-811C-EBE174855F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0904204" y="1808276"/>
              <a:ext cx="720000" cy="720000"/>
            </a:xfrm>
            <a:prstGeom prst="rect">
              <a:avLst/>
            </a:prstGeom>
          </p:spPr>
        </p:pic>
        <p:pic>
          <p:nvPicPr>
            <p:cNvPr id="33" name="Picture 32" descr="A picture containing plant&#10;&#10;Description automatically generated">
              <a:extLst>
                <a:ext uri="{FF2B5EF4-FFF2-40B4-BE49-F238E27FC236}">
                  <a16:creationId xmlns:a16="http://schemas.microsoft.com/office/drawing/2014/main" id="{992DD3DB-CFAA-4683-906C-8A29FDBC8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98766" y="1808276"/>
              <a:ext cx="1440000" cy="720000"/>
            </a:xfrm>
            <a:prstGeom prst="rect">
              <a:avLst/>
            </a:prstGeom>
          </p:spPr>
        </p:pic>
        <p:pic>
          <p:nvPicPr>
            <p:cNvPr id="34" name="Graphic 33" descr="Close with solid fill">
              <a:extLst>
                <a:ext uri="{FF2B5EF4-FFF2-40B4-BE49-F238E27FC236}">
                  <a16:creationId xmlns:a16="http://schemas.microsoft.com/office/drawing/2014/main" id="{17A251DF-A308-4D66-AFC8-4F08668A46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0904204" y="2593500"/>
              <a:ext cx="720000" cy="720000"/>
            </a:xfrm>
            <a:prstGeom prst="rect">
              <a:avLst/>
            </a:prstGeom>
          </p:spPr>
        </p:pic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EEB8445C-7143-41DB-9D09-623A158851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8690" y="1951798"/>
            <a:ext cx="3904774" cy="901899"/>
          </a:xfrm>
          <a:prstGeom prst="rect">
            <a:avLst/>
          </a:prstGeom>
          <a:ln>
            <a:solidFill>
              <a:srgbClr val="838383"/>
            </a:solidFill>
          </a:ln>
        </p:spPr>
      </p:pic>
    </p:spTree>
    <p:extLst>
      <p:ext uri="{BB962C8B-B14F-4D97-AF65-F5344CB8AC3E}">
        <p14:creationId xmlns:p14="http://schemas.microsoft.com/office/powerpoint/2010/main" val="74257328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1C0FD3-5AFF-46FE-BB52-96F3421CD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0"/>
            <a:ext cx="6235758" cy="4838699"/>
          </a:xfrm>
        </p:spPr>
        <p:txBody>
          <a:bodyPr>
            <a:normAutofit/>
          </a:bodyPr>
          <a:lstStyle/>
          <a:p>
            <a:r>
              <a:rPr lang="en-GB" b="1" dirty="0"/>
              <a:t>Core Principle:</a:t>
            </a:r>
          </a:p>
          <a:p>
            <a:pPr lvl="1"/>
            <a:r>
              <a:rPr lang="en-GB" dirty="0"/>
              <a:t>Gaussian graphical model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b="1" dirty="0"/>
              <a:t>Benefit:</a:t>
            </a:r>
          </a:p>
          <a:p>
            <a:pPr lvl="1"/>
            <a:r>
              <a:rPr lang="en-GB" dirty="0"/>
              <a:t>Moderate data requirements</a:t>
            </a:r>
          </a:p>
          <a:p>
            <a:pPr lvl="1"/>
            <a:r>
              <a:rPr lang="en-GB" dirty="0"/>
              <a:t>Corrects for indirect effects of multiple associations</a:t>
            </a:r>
          </a:p>
          <a:p>
            <a:pPr lvl="1"/>
            <a:r>
              <a:rPr lang="en-GB" dirty="0"/>
              <a:t>Avoids spurious associations at regional-scales</a:t>
            </a:r>
          </a:p>
          <a:p>
            <a:r>
              <a:rPr lang="en-GB" b="1" dirty="0"/>
              <a:t>Shortcomings:</a:t>
            </a:r>
          </a:p>
          <a:p>
            <a:pPr lvl="1"/>
            <a:r>
              <a:rPr lang="en-GB" dirty="0"/>
              <a:t>Leverages abundance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 More informative than co-occurrence</a:t>
            </a:r>
            <a:endParaRPr lang="en-GB" dirty="0"/>
          </a:p>
          <a:p>
            <a:pPr lvl="1"/>
            <a:r>
              <a:rPr lang="en-GB" dirty="0"/>
              <a:t>Null expectations (SDM outputs) may bias results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 Largely due to subpar climate data practices in biology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38F05F-77B1-4808-8854-19DDC6BC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Netassoc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B6DDF-0777-4F46-A169-886F44BA3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5FEE6E-5B76-4C19-A254-3571EB17F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1DC987B-3474-4943-8857-A356A2A0B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9583974"/>
              </p:ext>
            </p:extLst>
          </p:nvPr>
        </p:nvGraphicFramePr>
        <p:xfrm>
          <a:off x="6598766" y="1333500"/>
          <a:ext cx="5418666" cy="27360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69184">
                  <a:extLst>
                    <a:ext uri="{9D8B030D-6E8A-4147-A177-3AD203B41FA5}">
                      <a16:colId xmlns:a16="http://schemas.microsoft.com/office/drawing/2014/main" val="498981467"/>
                    </a:ext>
                  </a:extLst>
                </a:gridCol>
                <a:gridCol w="1749482">
                  <a:extLst>
                    <a:ext uri="{9D8B030D-6E8A-4147-A177-3AD203B41FA5}">
                      <a16:colId xmlns:a16="http://schemas.microsoft.com/office/drawing/2014/main" val="186574946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Data Type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Optional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6468855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Species Identity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76279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Presence/Absence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2489991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Null Expectation of Occurrence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7008209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092E7090-834B-436B-940E-BF546161AC54}"/>
              </a:ext>
            </a:extLst>
          </p:cNvPr>
          <p:cNvGrpSpPr/>
          <p:nvPr/>
        </p:nvGrpSpPr>
        <p:grpSpPr>
          <a:xfrm>
            <a:off x="6598766" y="1808276"/>
            <a:ext cx="5025438" cy="2293836"/>
            <a:chOff x="6598766" y="1808276"/>
            <a:chExt cx="5025438" cy="2293836"/>
          </a:xfrm>
        </p:grpSpPr>
        <p:pic>
          <p:nvPicPr>
            <p:cNvPr id="13" name="Graphic 12" descr="Checkmark with solid fill">
              <a:extLst>
                <a:ext uri="{FF2B5EF4-FFF2-40B4-BE49-F238E27FC236}">
                  <a16:creationId xmlns:a16="http://schemas.microsoft.com/office/drawing/2014/main" id="{B25EF37A-6183-4A80-A54F-8C303FD8A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904204" y="3382112"/>
              <a:ext cx="720000" cy="720000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D034CAE-0680-47C2-AB56-612C486F173A}"/>
                </a:ext>
              </a:extLst>
            </p:cNvPr>
            <p:cNvGrpSpPr/>
            <p:nvPr/>
          </p:nvGrpSpPr>
          <p:grpSpPr>
            <a:xfrm>
              <a:off x="6598766" y="1808276"/>
              <a:ext cx="5025438" cy="1505224"/>
              <a:chOff x="6598766" y="1808276"/>
              <a:chExt cx="5025438" cy="1505224"/>
            </a:xfrm>
          </p:grpSpPr>
          <p:pic>
            <p:nvPicPr>
              <p:cNvPr id="17" name="Picture 16" descr="Icon&#10;&#10;Description automatically generated">
                <a:extLst>
                  <a:ext uri="{FF2B5EF4-FFF2-40B4-BE49-F238E27FC236}">
                    <a16:creationId xmlns:a16="http://schemas.microsoft.com/office/drawing/2014/main" id="{C9A585AD-2A6B-47BB-A351-5502536A15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8766" y="2593500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16" name="Graphic 15" descr="Close with solid fill">
                <a:extLst>
                  <a:ext uri="{FF2B5EF4-FFF2-40B4-BE49-F238E27FC236}">
                    <a16:creationId xmlns:a16="http://schemas.microsoft.com/office/drawing/2014/main" id="{47B73600-5FC3-41CF-A6BC-F018C644D0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0904204" y="1808276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19" name="Picture 18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FDC0A04F-40D4-424F-BD0F-7BA2DFC49C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8766" y="1808276"/>
                <a:ext cx="1440000" cy="720000"/>
              </a:xfrm>
              <a:prstGeom prst="rect">
                <a:avLst/>
              </a:prstGeom>
            </p:spPr>
          </p:pic>
          <p:pic>
            <p:nvPicPr>
              <p:cNvPr id="22" name="Graphic 21" descr="Close with solid fill">
                <a:extLst>
                  <a:ext uri="{FF2B5EF4-FFF2-40B4-BE49-F238E27FC236}">
                    <a16:creationId xmlns:a16="http://schemas.microsoft.com/office/drawing/2014/main" id="{E3A72112-17CE-41AB-B0F8-BD1835BC9C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0904204" y="2593500"/>
                <a:ext cx="720000" cy="720000"/>
              </a:xfrm>
              <a:prstGeom prst="rect">
                <a:avLst/>
              </a:prstGeom>
            </p:spPr>
          </p:pic>
        </p:grpSp>
        <p:pic>
          <p:nvPicPr>
            <p:cNvPr id="14" name="Picture 13" descr="Logo, company name&#10;&#10;Description automatically generated">
              <a:extLst>
                <a:ext uri="{FF2B5EF4-FFF2-40B4-BE49-F238E27FC236}">
                  <a16:creationId xmlns:a16="http://schemas.microsoft.com/office/drawing/2014/main" id="{C1D7501A-4F77-405C-A24E-8B54DAFC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98766" y="3382112"/>
              <a:ext cx="720000" cy="72000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31A15C0-D1F4-42B1-927D-7F1D4CC57FD6}"/>
              </a:ext>
            </a:extLst>
          </p:cNvPr>
          <p:cNvGrpSpPr/>
          <p:nvPr/>
        </p:nvGrpSpPr>
        <p:grpSpPr>
          <a:xfrm>
            <a:off x="9616281" y="175359"/>
            <a:ext cx="2401151" cy="598127"/>
            <a:chOff x="5500687" y="5157751"/>
            <a:chExt cx="2401151" cy="59812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7BD9F5E-CBF7-4D9A-9C71-3F41EBFEA1E8}"/>
                </a:ext>
              </a:extLst>
            </p:cNvPr>
            <p:cNvSpPr/>
            <p:nvPr/>
          </p:nvSpPr>
          <p:spPr>
            <a:xfrm>
              <a:off x="5500687" y="5157751"/>
              <a:ext cx="595312" cy="595312"/>
            </a:xfrm>
            <a:prstGeom prst="ellipse">
              <a:avLst/>
            </a:prstGeom>
            <a:solidFill>
              <a:srgbClr val="993366"/>
            </a:solidFill>
            <a:ln>
              <a:solidFill>
                <a:srgbClr val="66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A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96BCE0D-36C6-42C5-A5D9-6D527087929A}"/>
                </a:ext>
              </a:extLst>
            </p:cNvPr>
            <p:cNvSpPr/>
            <p:nvPr/>
          </p:nvSpPr>
          <p:spPr>
            <a:xfrm>
              <a:off x="7306526" y="5160566"/>
              <a:ext cx="595312" cy="595312"/>
            </a:xfrm>
            <a:prstGeom prst="ellipse">
              <a:avLst/>
            </a:prstGeom>
            <a:solidFill>
              <a:srgbClr val="993366"/>
            </a:solidFill>
            <a:ln>
              <a:solidFill>
                <a:srgbClr val="66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B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420FDC1-FC5B-41FB-8369-DB7B2E1CACC0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>
              <a:off x="6095999" y="5455407"/>
              <a:ext cx="1210527" cy="2815"/>
            </a:xfrm>
            <a:prstGeom prst="straightConnector1">
              <a:avLst/>
            </a:prstGeom>
            <a:ln w="76200">
              <a:solidFill>
                <a:srgbClr val="838383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33781609-6D5C-45D6-9FF7-877AA18233B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8689" y="1994666"/>
            <a:ext cx="4210635" cy="901898"/>
          </a:xfrm>
          <a:prstGeom prst="rect">
            <a:avLst/>
          </a:prstGeom>
          <a:ln>
            <a:solidFill>
              <a:srgbClr val="838383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973AE7-FE47-47BA-B62B-C208D10EA4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98766" y="4205747"/>
            <a:ext cx="5418666" cy="1971511"/>
          </a:xfrm>
          <a:prstGeom prst="rect">
            <a:avLst/>
          </a:prstGeom>
          <a:ln>
            <a:solidFill>
              <a:srgbClr val="838383"/>
            </a:solidFill>
          </a:ln>
        </p:spPr>
      </p:pic>
    </p:spTree>
    <p:extLst>
      <p:ext uri="{BB962C8B-B14F-4D97-AF65-F5344CB8AC3E}">
        <p14:creationId xmlns:p14="http://schemas.microsoft.com/office/powerpoint/2010/main" val="240659486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1C0FD3-5AFF-46FE-BB52-96F3421CD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0"/>
            <a:ext cx="6235758" cy="4838699"/>
          </a:xfrm>
        </p:spPr>
        <p:txBody>
          <a:bodyPr/>
          <a:lstStyle/>
          <a:p>
            <a:r>
              <a:rPr lang="en-GB" b="1" dirty="0"/>
              <a:t>Core Principle:</a:t>
            </a:r>
          </a:p>
          <a:p>
            <a:pPr lvl="1"/>
            <a:r>
              <a:rPr lang="en-GB" dirty="0"/>
              <a:t>Bayesian Hierarchical Modelling of Species Communities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b="1" dirty="0"/>
              <a:t>Benefit:</a:t>
            </a:r>
          </a:p>
          <a:p>
            <a:pPr lvl="1"/>
            <a:r>
              <a:rPr lang="en-GB" dirty="0"/>
              <a:t>Can use species attributes (e.g. performance)</a:t>
            </a:r>
          </a:p>
          <a:p>
            <a:pPr lvl="1"/>
            <a:r>
              <a:rPr lang="en-GB" dirty="0"/>
              <a:t>Highly modular</a:t>
            </a:r>
          </a:p>
          <a:p>
            <a:pPr lvl="1"/>
            <a:r>
              <a:rPr lang="en-GB" dirty="0"/>
              <a:t>Environmental effects</a:t>
            </a:r>
          </a:p>
          <a:p>
            <a:pPr lvl="1"/>
            <a:r>
              <a:rPr lang="en-GB" dirty="0"/>
              <a:t>Traits and phylogenetics</a:t>
            </a:r>
          </a:p>
          <a:p>
            <a:r>
              <a:rPr lang="en-GB" b="1" dirty="0"/>
              <a:t>Shortcomings:</a:t>
            </a:r>
          </a:p>
          <a:p>
            <a:pPr lvl="1"/>
            <a:r>
              <a:rPr lang="en-GB" dirty="0"/>
              <a:t>Potentially high data requirements</a:t>
            </a:r>
          </a:p>
          <a:p>
            <a:pPr lvl="1"/>
            <a:r>
              <a:rPr lang="en-GB" dirty="0"/>
              <a:t>Difficult-to-implement</a:t>
            </a:r>
          </a:p>
          <a:p>
            <a:pPr lvl="1"/>
            <a:r>
              <a:rPr lang="en-GB" dirty="0"/>
              <a:t>Computationally expensive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38F05F-77B1-4808-8854-19DDC6BC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HMSC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B6DDF-0777-4F46-A169-886F44BA3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5FEE6E-5B76-4C19-A254-3571EB17F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1DC987B-3474-4943-8857-A356A2A0B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64446"/>
              </p:ext>
            </p:extLst>
          </p:nvPr>
        </p:nvGraphicFramePr>
        <p:xfrm>
          <a:off x="6598766" y="1333500"/>
          <a:ext cx="5418666" cy="50040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69184">
                  <a:extLst>
                    <a:ext uri="{9D8B030D-6E8A-4147-A177-3AD203B41FA5}">
                      <a16:colId xmlns:a16="http://schemas.microsoft.com/office/drawing/2014/main" val="498981467"/>
                    </a:ext>
                  </a:extLst>
                </a:gridCol>
                <a:gridCol w="1749482">
                  <a:extLst>
                    <a:ext uri="{9D8B030D-6E8A-4147-A177-3AD203B41FA5}">
                      <a16:colId xmlns:a16="http://schemas.microsoft.com/office/drawing/2014/main" val="186574946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Data Type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Optional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6468855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Species Identity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76279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Presence/Absence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2489991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Performance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0506090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Climate / Environment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3768570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Functional Traits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841634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Phylogeny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5619885"/>
                  </a:ext>
                </a:extLst>
              </a:tr>
            </a:tbl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A49E19FB-9CA0-4AD3-A958-624C9400E2D2}"/>
              </a:ext>
            </a:extLst>
          </p:cNvPr>
          <p:cNvGrpSpPr/>
          <p:nvPr/>
        </p:nvGrpSpPr>
        <p:grpSpPr>
          <a:xfrm>
            <a:off x="9616281" y="175359"/>
            <a:ext cx="2401151" cy="598127"/>
            <a:chOff x="5500687" y="5157751"/>
            <a:chExt cx="2401151" cy="598127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C79422C-19F0-4E63-8A17-AB1D1BEA1A49}"/>
                </a:ext>
              </a:extLst>
            </p:cNvPr>
            <p:cNvSpPr/>
            <p:nvPr/>
          </p:nvSpPr>
          <p:spPr>
            <a:xfrm>
              <a:off x="5500687" y="5157751"/>
              <a:ext cx="595312" cy="595312"/>
            </a:xfrm>
            <a:prstGeom prst="ellipse">
              <a:avLst/>
            </a:prstGeom>
            <a:solidFill>
              <a:srgbClr val="993366"/>
            </a:solidFill>
            <a:ln>
              <a:solidFill>
                <a:srgbClr val="66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A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C0533D2-F4FD-44E5-9132-0D0D37C1A28F}"/>
                </a:ext>
              </a:extLst>
            </p:cNvPr>
            <p:cNvSpPr/>
            <p:nvPr/>
          </p:nvSpPr>
          <p:spPr>
            <a:xfrm>
              <a:off x="7306526" y="5160566"/>
              <a:ext cx="595312" cy="595312"/>
            </a:xfrm>
            <a:prstGeom prst="ellipse">
              <a:avLst/>
            </a:prstGeom>
            <a:solidFill>
              <a:srgbClr val="993366"/>
            </a:solidFill>
            <a:ln>
              <a:solidFill>
                <a:srgbClr val="66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B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15DD4920-3621-4C54-B387-5425DBE218DB}"/>
                </a:ext>
              </a:extLst>
            </p:cNvPr>
            <p:cNvCxnSpPr>
              <a:cxnSpLocks/>
              <a:stCxn id="25" idx="6"/>
              <a:endCxn id="26" idx="2"/>
            </p:cNvCxnSpPr>
            <p:nvPr/>
          </p:nvCxnSpPr>
          <p:spPr>
            <a:xfrm>
              <a:off x="6095999" y="5455407"/>
              <a:ext cx="1210527" cy="2815"/>
            </a:xfrm>
            <a:prstGeom prst="straightConnector1">
              <a:avLst/>
            </a:prstGeom>
            <a:ln w="76200">
              <a:solidFill>
                <a:srgbClr val="838383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BF67EED5-8E88-49C2-91D6-67E0DCFD0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690" y="1999431"/>
            <a:ext cx="3562336" cy="899231"/>
          </a:xfrm>
          <a:prstGeom prst="rect">
            <a:avLst/>
          </a:prstGeom>
          <a:ln>
            <a:solidFill>
              <a:srgbClr val="838383"/>
            </a:solidFill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40F14C3-5395-4828-856F-091028085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56" b="42069"/>
          <a:stretch/>
        </p:blipFill>
        <p:spPr>
          <a:xfrm>
            <a:off x="3212629" y="161588"/>
            <a:ext cx="5418665" cy="673280"/>
          </a:xfrm>
          <a:prstGeom prst="rect">
            <a:avLst/>
          </a:prstGeom>
          <a:ln>
            <a:solidFill>
              <a:srgbClr val="838383"/>
            </a:solidFill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AD8045B-965D-4D3D-8755-3074BE6DE9EF}"/>
              </a:ext>
            </a:extLst>
          </p:cNvPr>
          <p:cNvGrpSpPr/>
          <p:nvPr/>
        </p:nvGrpSpPr>
        <p:grpSpPr>
          <a:xfrm>
            <a:off x="6598766" y="1808276"/>
            <a:ext cx="5028531" cy="4514945"/>
            <a:chOff x="6598766" y="1808276"/>
            <a:chExt cx="5028531" cy="4514945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935F691-44EA-48B2-A485-1963CCAC73D9}"/>
                </a:ext>
              </a:extLst>
            </p:cNvPr>
            <p:cNvGrpSpPr/>
            <p:nvPr/>
          </p:nvGrpSpPr>
          <p:grpSpPr>
            <a:xfrm>
              <a:off x="6598766" y="1808276"/>
              <a:ext cx="5028531" cy="4514945"/>
              <a:chOff x="6598766" y="1808276"/>
              <a:chExt cx="5028531" cy="4514945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0B1C94FD-BACB-479E-8744-A5868AC978D2}"/>
                  </a:ext>
                </a:extLst>
              </p:cNvPr>
              <p:cNvGrpSpPr/>
              <p:nvPr/>
            </p:nvGrpSpPr>
            <p:grpSpPr>
              <a:xfrm>
                <a:off x="6598766" y="1808276"/>
                <a:ext cx="5028531" cy="4514945"/>
                <a:chOff x="6598766" y="1808276"/>
                <a:chExt cx="5028531" cy="4514945"/>
              </a:xfrm>
            </p:grpSpPr>
            <p:pic>
              <p:nvPicPr>
                <p:cNvPr id="13" name="Graphic 12" descr="Checkmark with solid fill">
                  <a:extLst>
                    <a:ext uri="{FF2B5EF4-FFF2-40B4-BE49-F238E27FC236}">
                      <a16:creationId xmlns:a16="http://schemas.microsoft.com/office/drawing/2014/main" id="{B25EF37A-6183-4A80-A54F-8C303FD8AE3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907297" y="5603221"/>
                  <a:ext cx="720000" cy="720000"/>
                </a:xfrm>
                <a:prstGeom prst="rect">
                  <a:avLst/>
                </a:prstGeom>
              </p:spPr>
            </p:pic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FD034CAE-0680-47C2-AB56-612C486F173A}"/>
                    </a:ext>
                  </a:extLst>
                </p:cNvPr>
                <p:cNvGrpSpPr/>
                <p:nvPr/>
              </p:nvGrpSpPr>
              <p:grpSpPr>
                <a:xfrm>
                  <a:off x="6598766" y="1808276"/>
                  <a:ext cx="5025438" cy="1505224"/>
                  <a:chOff x="6598766" y="1808276"/>
                  <a:chExt cx="5025438" cy="1505224"/>
                </a:xfrm>
              </p:grpSpPr>
              <p:pic>
                <p:nvPicPr>
                  <p:cNvPr id="17" name="Picture 16" descr="Icon&#10;&#10;Description automatically generated">
                    <a:extLst>
                      <a:ext uri="{FF2B5EF4-FFF2-40B4-BE49-F238E27FC236}">
                        <a16:creationId xmlns:a16="http://schemas.microsoft.com/office/drawing/2014/main" id="{C9A585AD-2A6B-47BB-A351-5502536A156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598766" y="2593500"/>
                    <a:ext cx="720000" cy="720000"/>
                  </a:xfrm>
                  <a:prstGeom prst="rect">
                    <a:avLst/>
                  </a:prstGeom>
                </p:spPr>
              </p:pic>
              <p:pic>
                <p:nvPicPr>
                  <p:cNvPr id="16" name="Graphic 15" descr="Close with solid fill">
                    <a:extLst>
                      <a:ext uri="{FF2B5EF4-FFF2-40B4-BE49-F238E27FC236}">
                        <a16:creationId xmlns:a16="http://schemas.microsoft.com/office/drawing/2014/main" id="{47B73600-5FC3-41CF-A6BC-F018C644D05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904204" y="1808276"/>
                    <a:ext cx="720000" cy="720000"/>
                  </a:xfrm>
                  <a:prstGeom prst="rect">
                    <a:avLst/>
                  </a:prstGeom>
                </p:spPr>
              </p:pic>
              <p:pic>
                <p:nvPicPr>
                  <p:cNvPr id="19" name="Picture 18" descr="A picture containing plant&#10;&#10;Description automatically generated">
                    <a:extLst>
                      <a:ext uri="{FF2B5EF4-FFF2-40B4-BE49-F238E27FC236}">
                        <a16:creationId xmlns:a16="http://schemas.microsoft.com/office/drawing/2014/main" id="{FDC0A04F-40D4-424F-BD0F-7BA2DFC49CB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598766" y="1808276"/>
                    <a:ext cx="1440000" cy="720000"/>
                  </a:xfrm>
                  <a:prstGeom prst="rect">
                    <a:avLst/>
                  </a:prstGeom>
                </p:spPr>
              </p:pic>
              <p:pic>
                <p:nvPicPr>
                  <p:cNvPr id="22" name="Graphic 21" descr="Close with solid fill">
                    <a:extLst>
                      <a:ext uri="{FF2B5EF4-FFF2-40B4-BE49-F238E27FC236}">
                        <a16:creationId xmlns:a16="http://schemas.microsoft.com/office/drawing/2014/main" id="{E3A72112-17CE-41AB-B0F8-BD1835BC9C3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904204" y="2593500"/>
                    <a:ext cx="720000" cy="72000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A9CD396C-846C-43CE-AA19-C57AA4C2A94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601859" y="4075364"/>
                  <a:ext cx="1431925" cy="71945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007634F7-2C52-4EBB-9E9F-31971B6FC0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598766" y="4841647"/>
                  <a:ext cx="1439545" cy="71945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8D40F964-531B-4895-BC38-A1F595A8E3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602131" y="5603766"/>
                  <a:ext cx="719455" cy="71945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21" name="Graphic 20" descr="Checkmark with solid fill">
                  <a:extLst>
                    <a:ext uri="{FF2B5EF4-FFF2-40B4-BE49-F238E27FC236}">
                      <a16:creationId xmlns:a16="http://schemas.microsoft.com/office/drawing/2014/main" id="{FA815E07-2CBF-4C31-AC98-259B93A964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907297" y="4074819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23" name="Graphic 22" descr="Checkmark with solid fill">
                  <a:extLst>
                    <a:ext uri="{FF2B5EF4-FFF2-40B4-BE49-F238E27FC236}">
                      <a16:creationId xmlns:a16="http://schemas.microsoft.com/office/drawing/2014/main" id="{AA805CAD-8448-462E-B51F-DBE54E92D7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907297" y="4841647"/>
                  <a:ext cx="720000" cy="720000"/>
                </a:xfrm>
                <a:prstGeom prst="rect">
                  <a:avLst/>
                </a:prstGeom>
              </p:spPr>
            </p:pic>
          </p:grpSp>
          <p:pic>
            <p:nvPicPr>
              <p:cNvPr id="32" name="Picture 31" descr="A picture containing text&#10;&#10;Description automatically generated">
                <a:extLst>
                  <a:ext uri="{FF2B5EF4-FFF2-40B4-BE49-F238E27FC236}">
                    <a16:creationId xmlns:a16="http://schemas.microsoft.com/office/drawing/2014/main" id="{D015F87C-E744-42E9-952E-E8E34A6940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04282" y="3378724"/>
                <a:ext cx="727742" cy="720000"/>
              </a:xfrm>
              <a:prstGeom prst="rect">
                <a:avLst/>
              </a:prstGeom>
            </p:spPr>
          </p:pic>
        </p:grpSp>
        <p:pic>
          <p:nvPicPr>
            <p:cNvPr id="28" name="Graphic 27" descr="Checkmark with solid fill">
              <a:extLst>
                <a:ext uri="{FF2B5EF4-FFF2-40B4-BE49-F238E27FC236}">
                  <a16:creationId xmlns:a16="http://schemas.microsoft.com/office/drawing/2014/main" id="{FDE42A1B-9ACF-4E04-B2A4-3DD800137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904204" y="3320276"/>
              <a:ext cx="720000" cy="72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9018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71C0FD3-5AFF-46FE-BB52-96F3421CD8E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74567" y="1333500"/>
                <a:ext cx="6235758" cy="4838699"/>
              </a:xfrm>
            </p:spPr>
            <p:txBody>
              <a:bodyPr>
                <a:normAutofit/>
              </a:bodyPr>
              <a:lstStyle/>
              <a:p>
                <a:r>
                  <a:rPr lang="en-GB" b="1" dirty="0"/>
                  <a:t>Core Principle:</a:t>
                </a:r>
              </a:p>
              <a:p>
                <a:pPr lvl="1"/>
                <a:r>
                  <a:rPr lang="en-GB" dirty="0"/>
                  <a:t>Bayesian joint model</a:t>
                </a:r>
              </a:p>
              <a:p>
                <a:pPr lvl="1"/>
                <a:r>
                  <a:rPr lang="en-GB" u="sng" dirty="0"/>
                  <a:t>Intrinsic Fitness: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sSub>
                        <m:sSubPr>
                          <m:ctrlPr>
                            <a:rPr lang="en-GB" sz="160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GB" sz="16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sz="16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GB" sz="1600" b="0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GB" sz="16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GB" sz="160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;0</m:t>
                          </m:r>
                        </m:sub>
                      </m:sSub>
                      <m:r>
                        <a:rPr lang="en-GB" sz="16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sup>
                        <m:e>
                          <m:sSub>
                            <m:sSubPr>
                              <m:ctrlP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1600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  <m:sub>
                              <m: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sz="1600" i="1" dirty="0">
                  <a:solidFill>
                    <a:schemeClr val="tx2"/>
                  </a:solidFill>
                  <a:latin typeface="Cambria Math" panose="02040503050406030204" pitchFamily="18" charset="0"/>
                </a:endParaRPr>
              </a:p>
              <a:p>
                <a:pPr lvl="1"/>
                <a:r>
                  <a:rPr lang="en-GB" u="sng" dirty="0"/>
                  <a:t>Response-Effect: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60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GB" sz="16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sz="1600" b="0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160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;0</m:t>
                          </m:r>
                        </m:sub>
                      </m:sSub>
                      <m:r>
                        <a:rPr lang="en-GB" sz="16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sup>
                        <m:e>
                          <m:sSub>
                            <m:sSubPr>
                              <m:ctrlP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GB" sz="16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dirty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60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GB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600" b="0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~ </m:t>
                      </m:r>
                      <m:sSub>
                        <m:sSubPr>
                          <m:ctrlPr>
                            <a:rPr lang="en-GB" sz="160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𝑙𝑜𝑔𝑖𝑠𝑡𝑖𝑐</m:t>
                          </m:r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l-GR" sz="16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16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GB" sz="16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lang="el-GR" sz="16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GB" sz="16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  <a:p>
                <a:r>
                  <a:rPr lang="en-GB" b="1" dirty="0"/>
                  <a:t>Benefit:</a:t>
                </a:r>
              </a:p>
              <a:p>
                <a:pPr lvl="1"/>
                <a:r>
                  <a:rPr lang="en-GB" dirty="0"/>
                  <a:t>Inference of rare/unobserved interactions</a:t>
                </a:r>
              </a:p>
              <a:p>
                <a:r>
                  <a:rPr lang="en-GB" b="1" dirty="0"/>
                  <a:t>Shortcomings:</a:t>
                </a:r>
              </a:p>
              <a:p>
                <a:pPr lvl="1"/>
                <a:r>
                  <a:rPr lang="en-GB" dirty="0"/>
                  <a:t>Environmental effects</a:t>
                </a:r>
              </a:p>
              <a:p>
                <a:pPr lvl="1"/>
                <a:r>
                  <a:rPr lang="en-GB" dirty="0"/>
                  <a:t>Traits and phylogenetics</a:t>
                </a:r>
              </a:p>
              <a:p>
                <a:pPr lvl="1"/>
                <a:r>
                  <a:rPr lang="en-GB" dirty="0"/>
                  <a:t>Computationally expensive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71C0FD3-5AFF-46FE-BB52-96F3421CD8E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4567" y="1333500"/>
                <a:ext cx="6235758" cy="4838699"/>
              </a:xfrm>
              <a:blipFill>
                <a:blip r:embed="rId2"/>
                <a:stretch>
                  <a:fillRect l="-2346" t="-138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038F05F-77B1-4808-8854-19DDC6BC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IF-REM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B6DDF-0777-4F46-A169-886F44BA3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5FEE6E-5B76-4C19-A254-3571EB17F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1DC987B-3474-4943-8857-A356A2A0B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664021"/>
              </p:ext>
            </p:extLst>
          </p:nvPr>
        </p:nvGraphicFramePr>
        <p:xfrm>
          <a:off x="6598766" y="1333500"/>
          <a:ext cx="5418666" cy="27360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69184">
                  <a:extLst>
                    <a:ext uri="{9D8B030D-6E8A-4147-A177-3AD203B41FA5}">
                      <a16:colId xmlns:a16="http://schemas.microsoft.com/office/drawing/2014/main" val="498981467"/>
                    </a:ext>
                  </a:extLst>
                </a:gridCol>
                <a:gridCol w="1749482">
                  <a:extLst>
                    <a:ext uri="{9D8B030D-6E8A-4147-A177-3AD203B41FA5}">
                      <a16:colId xmlns:a16="http://schemas.microsoft.com/office/drawing/2014/main" val="186574946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Data Type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Optional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6468855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Species Identity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76279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Presence/Absence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2489991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Performance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5673883"/>
                  </a:ext>
                </a:extLst>
              </a:tr>
            </a:tbl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135998B1-4763-4907-8A4F-48E22A1E21A4}"/>
              </a:ext>
            </a:extLst>
          </p:cNvPr>
          <p:cNvGrpSpPr/>
          <p:nvPr/>
        </p:nvGrpSpPr>
        <p:grpSpPr>
          <a:xfrm>
            <a:off x="6598766" y="1808276"/>
            <a:ext cx="5025438" cy="2293836"/>
            <a:chOff x="6598766" y="1808276"/>
            <a:chExt cx="5025438" cy="2293836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D034CAE-0680-47C2-AB56-612C486F173A}"/>
                </a:ext>
              </a:extLst>
            </p:cNvPr>
            <p:cNvGrpSpPr/>
            <p:nvPr/>
          </p:nvGrpSpPr>
          <p:grpSpPr>
            <a:xfrm>
              <a:off x="6598766" y="1808276"/>
              <a:ext cx="5025438" cy="1505224"/>
              <a:chOff x="6598766" y="1808276"/>
              <a:chExt cx="5025438" cy="1505224"/>
            </a:xfrm>
          </p:grpSpPr>
          <p:pic>
            <p:nvPicPr>
              <p:cNvPr id="17" name="Picture 16" descr="Icon&#10;&#10;Description automatically generated">
                <a:extLst>
                  <a:ext uri="{FF2B5EF4-FFF2-40B4-BE49-F238E27FC236}">
                    <a16:creationId xmlns:a16="http://schemas.microsoft.com/office/drawing/2014/main" id="{C9A585AD-2A6B-47BB-A351-5502536A15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8766" y="2593500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16" name="Graphic 15" descr="Close with solid fill">
                <a:extLst>
                  <a:ext uri="{FF2B5EF4-FFF2-40B4-BE49-F238E27FC236}">
                    <a16:creationId xmlns:a16="http://schemas.microsoft.com/office/drawing/2014/main" id="{47B73600-5FC3-41CF-A6BC-F018C644D0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0904204" y="1808276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19" name="Picture 18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FDC0A04F-40D4-424F-BD0F-7BA2DFC49C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8766" y="1808276"/>
                <a:ext cx="1440000" cy="720000"/>
              </a:xfrm>
              <a:prstGeom prst="rect">
                <a:avLst/>
              </a:prstGeom>
            </p:spPr>
          </p:pic>
          <p:pic>
            <p:nvPicPr>
              <p:cNvPr id="22" name="Graphic 21" descr="Close with solid fill">
                <a:extLst>
                  <a:ext uri="{FF2B5EF4-FFF2-40B4-BE49-F238E27FC236}">
                    <a16:creationId xmlns:a16="http://schemas.microsoft.com/office/drawing/2014/main" id="{E3A72112-17CE-41AB-B0F8-BD1835BC9C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0904204" y="2593500"/>
                <a:ext cx="720000" cy="720000"/>
              </a:xfrm>
              <a:prstGeom prst="rect">
                <a:avLst/>
              </a:prstGeom>
            </p:spPr>
          </p:pic>
        </p:grpSp>
        <p:pic>
          <p:nvPicPr>
            <p:cNvPr id="8" name="Picture 7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A8DB2DF7-1810-4EC1-8DBC-EDC401775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4282" y="3378724"/>
              <a:ext cx="727742" cy="720000"/>
            </a:xfrm>
            <a:prstGeom prst="rect">
              <a:avLst/>
            </a:prstGeom>
          </p:spPr>
        </p:pic>
        <p:pic>
          <p:nvPicPr>
            <p:cNvPr id="15" name="Graphic 14" descr="Close with solid fill">
              <a:extLst>
                <a:ext uri="{FF2B5EF4-FFF2-40B4-BE49-F238E27FC236}">
                  <a16:creationId xmlns:a16="http://schemas.microsoft.com/office/drawing/2014/main" id="{3965626F-26C0-4295-8BF7-FB8C5105EC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904204" y="3382112"/>
              <a:ext cx="720000" cy="7200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3DE392A-6A5F-40EC-99ED-2B576B4973F7}"/>
              </a:ext>
            </a:extLst>
          </p:cNvPr>
          <p:cNvGrpSpPr/>
          <p:nvPr/>
        </p:nvGrpSpPr>
        <p:grpSpPr>
          <a:xfrm>
            <a:off x="9616281" y="175359"/>
            <a:ext cx="2401151" cy="598127"/>
            <a:chOff x="9616281" y="175359"/>
            <a:chExt cx="2401151" cy="598127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9EB1D2B-2537-449D-971D-DC0B45C0FB65}"/>
                </a:ext>
              </a:extLst>
            </p:cNvPr>
            <p:cNvCxnSpPr>
              <a:stCxn id="21" idx="7"/>
              <a:endCxn id="23" idx="1"/>
            </p:cNvCxnSpPr>
            <p:nvPr/>
          </p:nvCxnSpPr>
          <p:spPr>
            <a:xfrm>
              <a:off x="10124412" y="262540"/>
              <a:ext cx="1384889" cy="2815"/>
            </a:xfrm>
            <a:prstGeom prst="straightConnector1">
              <a:avLst/>
            </a:prstGeom>
            <a:ln w="76200">
              <a:solidFill>
                <a:srgbClr val="83838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244A3F24-A536-4D1C-806E-D826C352732D}"/>
                </a:ext>
              </a:extLst>
            </p:cNvPr>
            <p:cNvCxnSpPr>
              <a:cxnSpLocks/>
              <a:stCxn id="23" idx="3"/>
              <a:endCxn id="21" idx="5"/>
            </p:cNvCxnSpPr>
            <p:nvPr/>
          </p:nvCxnSpPr>
          <p:spPr>
            <a:xfrm flipH="1" flipV="1">
              <a:off x="10124412" y="683490"/>
              <a:ext cx="1384889" cy="2815"/>
            </a:xfrm>
            <a:prstGeom prst="straightConnector1">
              <a:avLst/>
            </a:prstGeom>
            <a:ln w="76200">
              <a:solidFill>
                <a:srgbClr val="83838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14F0DEC-90CD-4754-A408-98863F6EACDB}"/>
                </a:ext>
              </a:extLst>
            </p:cNvPr>
            <p:cNvGrpSpPr/>
            <p:nvPr/>
          </p:nvGrpSpPr>
          <p:grpSpPr>
            <a:xfrm>
              <a:off x="9616281" y="175359"/>
              <a:ext cx="2401151" cy="598127"/>
              <a:chOff x="5500687" y="5157751"/>
              <a:chExt cx="2401151" cy="598127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22BBFFEB-9027-4076-A0F5-FE0D0878E2C0}"/>
                  </a:ext>
                </a:extLst>
              </p:cNvPr>
              <p:cNvSpPr/>
              <p:nvPr/>
            </p:nvSpPr>
            <p:spPr>
              <a:xfrm>
                <a:off x="5500687" y="5157751"/>
                <a:ext cx="595312" cy="595312"/>
              </a:xfrm>
              <a:prstGeom prst="ellipse">
                <a:avLst/>
              </a:prstGeom>
              <a:solidFill>
                <a:srgbClr val="FFCC66"/>
              </a:solidFill>
              <a:ln>
                <a:solidFill>
                  <a:srgbClr val="9966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E1CBCE1D-12D2-47A7-A132-4492BDFBA5FB}"/>
                  </a:ext>
                </a:extLst>
              </p:cNvPr>
              <p:cNvSpPr/>
              <p:nvPr/>
            </p:nvSpPr>
            <p:spPr>
              <a:xfrm>
                <a:off x="7306526" y="5160566"/>
                <a:ext cx="595312" cy="595312"/>
              </a:xfrm>
              <a:prstGeom prst="ellipse">
                <a:avLst/>
              </a:prstGeom>
              <a:solidFill>
                <a:srgbClr val="FFCC66"/>
              </a:solidFill>
              <a:ln>
                <a:solidFill>
                  <a:srgbClr val="9966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B</a:t>
                </a:r>
              </a:p>
            </p:txBody>
          </p:sp>
        </p:grpSp>
      </p:grpSp>
      <p:pic>
        <p:nvPicPr>
          <p:cNvPr id="48" name="Picture 47">
            <a:extLst>
              <a:ext uri="{FF2B5EF4-FFF2-40B4-BE49-F238E27FC236}">
                <a16:creationId xmlns:a16="http://schemas.microsoft.com/office/drawing/2014/main" id="{2B10B8EA-6A13-4834-87C0-DB59D460A3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98766" y="4293352"/>
            <a:ext cx="5418666" cy="806814"/>
          </a:xfrm>
          <a:prstGeom prst="rect">
            <a:avLst/>
          </a:prstGeom>
          <a:ln>
            <a:solidFill>
              <a:srgbClr val="838383"/>
            </a:solidFill>
          </a:ln>
        </p:spPr>
      </p:pic>
    </p:spTree>
    <p:extLst>
      <p:ext uri="{BB962C8B-B14F-4D97-AF65-F5344CB8AC3E}">
        <p14:creationId xmlns:p14="http://schemas.microsoft.com/office/powerpoint/2010/main" val="2377810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F8D466-0EC3-4E5B-8CBF-F11765BEF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Simplification Across Scales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DFDBCE-E65A-41EE-9185-6143A4119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C877F-D976-454F-9AE1-10FF673E1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D7D1432-676D-496B-BD4E-691BE0ADBBDE}"/>
              </a:ext>
            </a:extLst>
          </p:cNvPr>
          <p:cNvGrpSpPr/>
          <p:nvPr/>
        </p:nvGrpSpPr>
        <p:grpSpPr>
          <a:xfrm rot="5400000">
            <a:off x="-1917191" y="3495195"/>
            <a:ext cx="4996885" cy="639084"/>
            <a:chOff x="166136" y="1594892"/>
            <a:chExt cx="11705779" cy="639084"/>
          </a:xfrm>
        </p:grpSpPr>
        <p:sp>
          <p:nvSpPr>
            <p:cNvPr id="7" name="Right Arrow 5">
              <a:extLst>
                <a:ext uri="{FF2B5EF4-FFF2-40B4-BE49-F238E27FC236}">
                  <a16:creationId xmlns:a16="http://schemas.microsoft.com/office/drawing/2014/main" id="{6B0956CC-42C5-4076-A9AA-977A10BBB4A7}"/>
                </a:ext>
              </a:extLst>
            </p:cNvPr>
            <p:cNvSpPr/>
            <p:nvPr/>
          </p:nvSpPr>
          <p:spPr bwMode="auto">
            <a:xfrm>
              <a:off x="301005" y="1594892"/>
              <a:ext cx="11570910" cy="432048"/>
            </a:xfrm>
            <a:prstGeom prst="rightArrow">
              <a:avLst>
                <a:gd name="adj1" fmla="val 50000"/>
                <a:gd name="adj2" fmla="val 163660"/>
              </a:avLst>
            </a:prstGeom>
            <a:gradFill flip="none" rotWithShape="1">
              <a:gsLst>
                <a:gs pos="0">
                  <a:srgbClr val="00B050">
                    <a:shade val="30000"/>
                    <a:satMod val="115000"/>
                  </a:srgbClr>
                </a:gs>
                <a:gs pos="50000">
                  <a:srgbClr val="00B050">
                    <a:shade val="67500"/>
                    <a:satMod val="115000"/>
                  </a:srgbClr>
                </a:gs>
                <a:gs pos="100000">
                  <a:srgbClr val="00B050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 w="1778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U Passata" pitchFamily="34" charset="0"/>
                <a:buNone/>
                <a:tabLst/>
              </a:pPr>
              <a:endPara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U Passata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E04BED8-89FD-49FA-A846-7844CA482B5C}"/>
                </a:ext>
              </a:extLst>
            </p:cNvPr>
            <p:cNvSpPr txBox="1"/>
            <p:nvPr/>
          </p:nvSpPr>
          <p:spPr>
            <a:xfrm rot="10800000">
              <a:off x="166136" y="1970827"/>
              <a:ext cx="11556000" cy="2631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DE" dirty="0">
                  <a:latin typeface="Adobe Fangsong Std R" panose="02020400000000000000" pitchFamily="18" charset="-128"/>
                  <a:ea typeface="Adobe Fangsong Std R" panose="02020400000000000000" pitchFamily="18" charset="-128"/>
                </a:rPr>
                <a:t>Geographic Scale</a:t>
              </a:r>
              <a:endParaRPr lang="en-US" dirty="0">
                <a:latin typeface="Adobe Fangsong Std R" panose="02020400000000000000" pitchFamily="18" charset="-128"/>
                <a:ea typeface="Adobe Fangsong Std R" panose="02020400000000000000" pitchFamily="18" charset="-128"/>
              </a:endParaRPr>
            </a:p>
          </p:txBody>
        </p:sp>
      </p:grpSp>
      <p:sp>
        <p:nvSpPr>
          <p:cNvPr id="124" name="Content Placeholder 1">
            <a:extLst>
              <a:ext uri="{FF2B5EF4-FFF2-40B4-BE49-F238E27FC236}">
                <a16:creationId xmlns:a16="http://schemas.microsoft.com/office/drawing/2014/main" id="{8955C50D-9498-4395-8A99-1C989F6DDDE6}"/>
              </a:ext>
            </a:extLst>
          </p:cNvPr>
          <p:cNvSpPr txBox="1">
            <a:spLocks/>
          </p:cNvSpPr>
          <p:nvPr/>
        </p:nvSpPr>
        <p:spPr>
          <a:xfrm>
            <a:off x="1107830" y="1109663"/>
            <a:ext cx="4517304" cy="545897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400" b="1" u="sng" dirty="0"/>
              <a:t>Data Sets</a:t>
            </a:r>
          </a:p>
          <a:p>
            <a:pPr marL="0" indent="0">
              <a:buNone/>
            </a:pPr>
            <a:r>
              <a:rPr lang="en-GB" b="1" dirty="0"/>
              <a:t>Local</a:t>
            </a:r>
          </a:p>
          <a:p>
            <a:pPr lvl="1"/>
            <a:r>
              <a:rPr lang="en-GB" i="1" dirty="0"/>
              <a:t>Yosemite Forest Dynamics Plot</a:t>
            </a:r>
          </a:p>
          <a:p>
            <a:pPr lvl="1"/>
            <a:r>
              <a:rPr lang="en-GB" u="sng" dirty="0"/>
              <a:t>Pre-Fire</a:t>
            </a:r>
          </a:p>
          <a:p>
            <a:pPr marL="914400" lvl="2" indent="0">
              <a:buNone/>
            </a:pPr>
            <a:r>
              <a:rPr lang="en-GB" dirty="0"/>
              <a:t>34,726 observations</a:t>
            </a:r>
          </a:p>
          <a:p>
            <a:pPr marL="457200" lvl="1" indent="0">
              <a:buNone/>
            </a:pPr>
            <a:endParaRPr lang="en-GB" sz="600" dirty="0"/>
          </a:p>
          <a:p>
            <a:pPr lvl="1"/>
            <a:r>
              <a:rPr lang="en-GB" u="sng" dirty="0"/>
              <a:t>Post-Fire</a:t>
            </a:r>
          </a:p>
          <a:p>
            <a:pPr marL="914400" lvl="2" indent="0">
              <a:buNone/>
            </a:pPr>
            <a:r>
              <a:rPr lang="en-GB" dirty="0"/>
              <a:t>35,791 observations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GB" b="1" dirty="0"/>
              <a:t>Regional </a:t>
            </a:r>
          </a:p>
          <a:p>
            <a:pPr lvl="1"/>
            <a:r>
              <a:rPr lang="en-GB" i="1" dirty="0"/>
              <a:t>Forest Inventory Analysis</a:t>
            </a:r>
          </a:p>
          <a:p>
            <a:pPr lvl="1"/>
            <a:r>
              <a:rPr lang="en-GB" dirty="0"/>
              <a:t>Conifer Forest</a:t>
            </a:r>
          </a:p>
          <a:p>
            <a:pPr marL="914400" lvl="2" indent="0">
              <a:buNone/>
            </a:pPr>
            <a:r>
              <a:rPr lang="en-GB" dirty="0"/>
              <a:t>485,907 observations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GB" b="1" dirty="0"/>
              <a:t>Continental</a:t>
            </a:r>
          </a:p>
          <a:p>
            <a:pPr lvl="1"/>
            <a:r>
              <a:rPr lang="en-GB" i="1" dirty="0"/>
              <a:t>Forest Inventory Analysis</a:t>
            </a:r>
          </a:p>
        </p:txBody>
      </p:sp>
      <p:pic>
        <p:nvPicPr>
          <p:cNvPr id="125" name="Picture 124">
            <a:extLst>
              <a:ext uri="{FF2B5EF4-FFF2-40B4-BE49-F238E27FC236}">
                <a16:creationId xmlns:a16="http://schemas.microsoft.com/office/drawing/2014/main" id="{DD4B8223-6F77-4D76-973D-1CF375D6E8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40379" y="3102344"/>
            <a:ext cx="606056" cy="606056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50DD8A59-3F52-4045-9100-2031AF3C2C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40379" y="2327450"/>
            <a:ext cx="606056" cy="606056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95AABCF3-04D6-4168-B9DC-FF6C4FA265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11358" y="4481126"/>
            <a:ext cx="606056" cy="6060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974BA692-6B4F-4212-9F6E-5EA6F0572EB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11358" y="5733468"/>
            <a:ext cx="606056" cy="606056"/>
          </a:xfrm>
          <a:prstGeom prst="rect">
            <a:avLst/>
          </a:prstGeom>
        </p:spPr>
      </p:pic>
      <p:graphicFrame>
        <p:nvGraphicFramePr>
          <p:cNvPr id="2" name="Table 8">
            <a:extLst>
              <a:ext uri="{FF2B5EF4-FFF2-40B4-BE49-F238E27FC236}">
                <a16:creationId xmlns:a16="http://schemas.microsoft.com/office/drawing/2014/main" id="{85F3B7E4-5AE7-4BD1-A5D7-D23899856655}"/>
              </a:ext>
            </a:extLst>
          </p:cNvPr>
          <p:cNvGraphicFramePr>
            <a:graphicFrameLocks noGrp="1"/>
          </p:cNvGraphicFramePr>
          <p:nvPr/>
        </p:nvGraphicFramePr>
        <p:xfrm>
          <a:off x="4940295" y="1109664"/>
          <a:ext cx="7234776" cy="53216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47200">
                  <a:extLst>
                    <a:ext uri="{9D8B030D-6E8A-4147-A177-3AD203B41FA5}">
                      <a16:colId xmlns:a16="http://schemas.microsoft.com/office/drawing/2014/main" val="2415784499"/>
                    </a:ext>
                  </a:extLst>
                </a:gridCol>
                <a:gridCol w="722376">
                  <a:extLst>
                    <a:ext uri="{9D8B030D-6E8A-4147-A177-3AD203B41FA5}">
                      <a16:colId xmlns:a16="http://schemas.microsoft.com/office/drawing/2014/main" val="198555872"/>
                    </a:ext>
                  </a:extLst>
                </a:gridCol>
                <a:gridCol w="723600">
                  <a:extLst>
                    <a:ext uri="{9D8B030D-6E8A-4147-A177-3AD203B41FA5}">
                      <a16:colId xmlns:a16="http://schemas.microsoft.com/office/drawing/2014/main" val="3868859722"/>
                    </a:ext>
                  </a:extLst>
                </a:gridCol>
                <a:gridCol w="1447200">
                  <a:extLst>
                    <a:ext uri="{9D8B030D-6E8A-4147-A177-3AD203B41FA5}">
                      <a16:colId xmlns:a16="http://schemas.microsoft.com/office/drawing/2014/main" val="452435493"/>
                    </a:ext>
                  </a:extLst>
                </a:gridCol>
                <a:gridCol w="1447200">
                  <a:extLst>
                    <a:ext uri="{9D8B030D-6E8A-4147-A177-3AD203B41FA5}">
                      <a16:colId xmlns:a16="http://schemas.microsoft.com/office/drawing/2014/main" val="89960495"/>
                    </a:ext>
                  </a:extLst>
                </a:gridCol>
                <a:gridCol w="723600">
                  <a:extLst>
                    <a:ext uri="{9D8B030D-6E8A-4147-A177-3AD203B41FA5}">
                      <a16:colId xmlns:a16="http://schemas.microsoft.com/office/drawing/2014/main" val="1466743838"/>
                    </a:ext>
                  </a:extLst>
                </a:gridCol>
                <a:gridCol w="723600">
                  <a:extLst>
                    <a:ext uri="{9D8B030D-6E8A-4147-A177-3AD203B41FA5}">
                      <a16:colId xmlns:a16="http://schemas.microsoft.com/office/drawing/2014/main" val="3016025031"/>
                    </a:ext>
                  </a:extLst>
                </a:gridCol>
              </a:tblGrid>
              <a:tr h="701815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3751500"/>
                  </a:ext>
                </a:extLst>
              </a:tr>
              <a:tr h="2095041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2339333"/>
                  </a:ext>
                </a:extLst>
              </a:tr>
              <a:tr h="14630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89806"/>
                  </a:ext>
                </a:extLst>
              </a:tr>
              <a:tr h="10617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799509748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1AB6CE76-FD69-4058-8AD2-01B6449A02B9}"/>
              </a:ext>
            </a:extLst>
          </p:cNvPr>
          <p:cNvGrpSpPr/>
          <p:nvPr/>
        </p:nvGrpSpPr>
        <p:grpSpPr>
          <a:xfrm>
            <a:off x="5086696" y="1167684"/>
            <a:ext cx="7043479" cy="5007218"/>
            <a:chOff x="5086696" y="1167684"/>
            <a:chExt cx="7043479" cy="500721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CA24071-FF5A-4457-8201-32941F977154}"/>
                </a:ext>
              </a:extLst>
            </p:cNvPr>
            <p:cNvGrpSpPr/>
            <p:nvPr/>
          </p:nvGrpSpPr>
          <p:grpSpPr>
            <a:xfrm>
              <a:off x="5086696" y="1167684"/>
              <a:ext cx="7043479" cy="609551"/>
              <a:chOff x="5489921" y="1167684"/>
              <a:chExt cx="7043479" cy="609551"/>
            </a:xfrm>
          </p:grpSpPr>
          <p:pic>
            <p:nvPicPr>
              <p:cNvPr id="44" name="Picture 43" descr="Icon&#10;&#10;Description automatically generated">
                <a:extLst>
                  <a:ext uri="{FF2B5EF4-FFF2-40B4-BE49-F238E27FC236}">
                    <a16:creationId xmlns:a16="http://schemas.microsoft.com/office/drawing/2014/main" id="{9B137FBF-A2D7-45F0-AFB8-FCD539DF69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48477" y="1171157"/>
                <a:ext cx="606077" cy="606078"/>
              </a:xfrm>
              <a:prstGeom prst="rect">
                <a:avLst/>
              </a:prstGeom>
            </p:spPr>
          </p:pic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74863C2E-5480-4955-BD53-76C602AA22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361849" y="1171615"/>
                <a:ext cx="1205358" cy="6056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85520F64-4041-41B5-AF73-7CCE773CDF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823636" y="1171157"/>
                <a:ext cx="1211772" cy="6056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6B3346EA-83BF-4ED2-AD7C-71DA4AA750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198637" y="1168143"/>
                <a:ext cx="605618" cy="6056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9" name="Picture 38" descr="A picture containing text&#10;&#10;Description automatically generated">
                <a:extLst>
                  <a:ext uri="{FF2B5EF4-FFF2-40B4-BE49-F238E27FC236}">
                    <a16:creationId xmlns:a16="http://schemas.microsoft.com/office/drawing/2014/main" id="{D8DBB415-09E0-4A27-B120-5ECEC1B369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74363" y="1171157"/>
                <a:ext cx="612594" cy="606078"/>
              </a:xfrm>
              <a:prstGeom prst="rect">
                <a:avLst/>
              </a:prstGeom>
            </p:spPr>
          </p:pic>
          <p:pic>
            <p:nvPicPr>
              <p:cNvPr id="46" name="Picture 45" descr="Logo, company name&#10;&#10;Description automatically generated">
                <a:extLst>
                  <a:ext uri="{FF2B5EF4-FFF2-40B4-BE49-F238E27FC236}">
                    <a16:creationId xmlns:a16="http://schemas.microsoft.com/office/drawing/2014/main" id="{7CB95172-E372-4664-8C65-3756CF97FE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927321" y="1167684"/>
                <a:ext cx="606079" cy="606079"/>
              </a:xfrm>
              <a:prstGeom prst="rect">
                <a:avLst/>
              </a:prstGeom>
            </p:spPr>
          </p:pic>
          <p:pic>
            <p:nvPicPr>
              <p:cNvPr id="47" name="Picture 46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675BC2B5-AB28-4E51-AE83-E11BE80559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89921" y="1171157"/>
                <a:ext cx="1212155" cy="606078"/>
              </a:xfrm>
              <a:prstGeom prst="rect">
                <a:avLst/>
              </a:prstGeom>
            </p:spPr>
          </p:pic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2FFD8A0-2E9F-48EA-AC30-B84025A7347E}"/>
                </a:ext>
              </a:extLst>
            </p:cNvPr>
            <p:cNvGrpSpPr/>
            <p:nvPr/>
          </p:nvGrpSpPr>
          <p:grpSpPr>
            <a:xfrm>
              <a:off x="5312477" y="2489371"/>
              <a:ext cx="6792140" cy="3685531"/>
              <a:chOff x="5312477" y="2489371"/>
              <a:chExt cx="6792140" cy="3685531"/>
            </a:xfrm>
          </p:grpSpPr>
          <p:sp>
            <p:nvSpPr>
              <p:cNvPr id="49" name="Graphic 38" descr="Close with solid fill">
                <a:extLst>
                  <a:ext uri="{FF2B5EF4-FFF2-40B4-BE49-F238E27FC236}">
                    <a16:creationId xmlns:a16="http://schemas.microsoft.com/office/drawing/2014/main" id="{999BFAB7-F5FC-4DC8-BB94-68256097A0F2}"/>
                  </a:ext>
                </a:extLst>
              </p:cNvPr>
              <p:cNvSpPr/>
              <p:nvPr/>
            </p:nvSpPr>
            <p:spPr>
              <a:xfrm>
                <a:off x="7261174" y="5737924"/>
                <a:ext cx="432522" cy="432522"/>
              </a:xfrm>
              <a:custGeom>
                <a:avLst/>
                <a:gdLst>
                  <a:gd name="connsiteX0" fmla="*/ 380282 w 380281"/>
                  <a:gd name="connsiteY0" fmla="*/ 45655 h 380281"/>
                  <a:gd name="connsiteX1" fmla="*/ 334626 w 380281"/>
                  <a:gd name="connsiteY1" fmla="*/ 0 h 380281"/>
                  <a:gd name="connsiteX2" fmla="*/ 190141 w 380281"/>
                  <a:gd name="connsiteY2" fmla="*/ 144486 h 380281"/>
                  <a:gd name="connsiteX3" fmla="*/ 45655 w 380281"/>
                  <a:gd name="connsiteY3" fmla="*/ 0 h 380281"/>
                  <a:gd name="connsiteX4" fmla="*/ 0 w 380281"/>
                  <a:gd name="connsiteY4" fmla="*/ 45655 h 380281"/>
                  <a:gd name="connsiteX5" fmla="*/ 144486 w 380281"/>
                  <a:gd name="connsiteY5" fmla="*/ 190141 h 380281"/>
                  <a:gd name="connsiteX6" fmla="*/ 0 w 380281"/>
                  <a:gd name="connsiteY6" fmla="*/ 334626 h 380281"/>
                  <a:gd name="connsiteX7" fmla="*/ 45655 w 380281"/>
                  <a:gd name="connsiteY7" fmla="*/ 380282 h 380281"/>
                  <a:gd name="connsiteX8" fmla="*/ 190141 w 380281"/>
                  <a:gd name="connsiteY8" fmla="*/ 235796 h 380281"/>
                  <a:gd name="connsiteX9" fmla="*/ 334626 w 380281"/>
                  <a:gd name="connsiteY9" fmla="*/ 380282 h 380281"/>
                  <a:gd name="connsiteX10" fmla="*/ 380282 w 380281"/>
                  <a:gd name="connsiteY10" fmla="*/ 334626 h 380281"/>
                  <a:gd name="connsiteX11" fmla="*/ 235796 w 380281"/>
                  <a:gd name="connsiteY11" fmla="*/ 190141 h 380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0281" h="380281">
                    <a:moveTo>
                      <a:pt x="380282" y="45655"/>
                    </a:moveTo>
                    <a:lnTo>
                      <a:pt x="334626" y="0"/>
                    </a:lnTo>
                    <a:lnTo>
                      <a:pt x="190141" y="144486"/>
                    </a:lnTo>
                    <a:lnTo>
                      <a:pt x="45655" y="0"/>
                    </a:lnTo>
                    <a:lnTo>
                      <a:pt x="0" y="45655"/>
                    </a:lnTo>
                    <a:lnTo>
                      <a:pt x="144486" y="190141"/>
                    </a:lnTo>
                    <a:lnTo>
                      <a:pt x="0" y="334626"/>
                    </a:lnTo>
                    <a:lnTo>
                      <a:pt x="45655" y="380282"/>
                    </a:lnTo>
                    <a:lnTo>
                      <a:pt x="190141" y="235796"/>
                    </a:lnTo>
                    <a:lnTo>
                      <a:pt x="334626" y="380282"/>
                    </a:lnTo>
                    <a:lnTo>
                      <a:pt x="380282" y="334626"/>
                    </a:lnTo>
                    <a:lnTo>
                      <a:pt x="235796" y="190141"/>
                    </a:lnTo>
                    <a:close/>
                  </a:path>
                </a:pathLst>
              </a:custGeom>
              <a:solidFill>
                <a:srgbClr val="C00000"/>
              </a:solidFill>
              <a:ln w="5358" cap="flat">
                <a:solidFill>
                  <a:srgbClr val="C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0" name="Graphic 44" descr="Checkmark with solid fill">
                <a:extLst>
                  <a:ext uri="{FF2B5EF4-FFF2-40B4-BE49-F238E27FC236}">
                    <a16:creationId xmlns:a16="http://schemas.microsoft.com/office/drawing/2014/main" id="{7BD64E57-1D00-46C0-856C-0625D50CC371}"/>
                  </a:ext>
                </a:extLst>
              </p:cNvPr>
              <p:cNvSpPr/>
              <p:nvPr/>
            </p:nvSpPr>
            <p:spPr>
              <a:xfrm>
                <a:off x="5399047" y="2492072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1" name="Graphic 44" descr="Checkmark with solid fill">
                <a:extLst>
                  <a:ext uri="{FF2B5EF4-FFF2-40B4-BE49-F238E27FC236}">
                    <a16:creationId xmlns:a16="http://schemas.microsoft.com/office/drawing/2014/main" id="{65F3282F-43C2-4AA1-B2F3-22568E2738D6}"/>
                  </a:ext>
                </a:extLst>
              </p:cNvPr>
              <p:cNvSpPr/>
              <p:nvPr/>
            </p:nvSpPr>
            <p:spPr>
              <a:xfrm>
                <a:off x="5378531" y="4260409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2" name="Graphic 44" descr="Checkmark with solid fill">
                <a:extLst>
                  <a:ext uri="{FF2B5EF4-FFF2-40B4-BE49-F238E27FC236}">
                    <a16:creationId xmlns:a16="http://schemas.microsoft.com/office/drawing/2014/main" id="{8D11B855-F7F2-4A39-A85D-8AEE2BADA2E8}"/>
                  </a:ext>
                </a:extLst>
              </p:cNvPr>
              <p:cNvSpPr/>
              <p:nvPr/>
            </p:nvSpPr>
            <p:spPr>
              <a:xfrm>
                <a:off x="5312477" y="5733468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3" name="Graphic 38" descr="Close with solid fill">
                <a:extLst>
                  <a:ext uri="{FF2B5EF4-FFF2-40B4-BE49-F238E27FC236}">
                    <a16:creationId xmlns:a16="http://schemas.microsoft.com/office/drawing/2014/main" id="{EB15E7B8-7A05-471D-8784-DDB450099B73}"/>
                  </a:ext>
                </a:extLst>
              </p:cNvPr>
              <p:cNvSpPr/>
              <p:nvPr/>
            </p:nvSpPr>
            <p:spPr>
              <a:xfrm>
                <a:off x="9797046" y="5733468"/>
                <a:ext cx="432522" cy="432522"/>
              </a:xfrm>
              <a:custGeom>
                <a:avLst/>
                <a:gdLst>
                  <a:gd name="connsiteX0" fmla="*/ 380282 w 380281"/>
                  <a:gd name="connsiteY0" fmla="*/ 45655 h 380281"/>
                  <a:gd name="connsiteX1" fmla="*/ 334626 w 380281"/>
                  <a:gd name="connsiteY1" fmla="*/ 0 h 380281"/>
                  <a:gd name="connsiteX2" fmla="*/ 190141 w 380281"/>
                  <a:gd name="connsiteY2" fmla="*/ 144486 h 380281"/>
                  <a:gd name="connsiteX3" fmla="*/ 45655 w 380281"/>
                  <a:gd name="connsiteY3" fmla="*/ 0 h 380281"/>
                  <a:gd name="connsiteX4" fmla="*/ 0 w 380281"/>
                  <a:gd name="connsiteY4" fmla="*/ 45655 h 380281"/>
                  <a:gd name="connsiteX5" fmla="*/ 144486 w 380281"/>
                  <a:gd name="connsiteY5" fmla="*/ 190141 h 380281"/>
                  <a:gd name="connsiteX6" fmla="*/ 0 w 380281"/>
                  <a:gd name="connsiteY6" fmla="*/ 334626 h 380281"/>
                  <a:gd name="connsiteX7" fmla="*/ 45655 w 380281"/>
                  <a:gd name="connsiteY7" fmla="*/ 380282 h 380281"/>
                  <a:gd name="connsiteX8" fmla="*/ 190141 w 380281"/>
                  <a:gd name="connsiteY8" fmla="*/ 235796 h 380281"/>
                  <a:gd name="connsiteX9" fmla="*/ 334626 w 380281"/>
                  <a:gd name="connsiteY9" fmla="*/ 380282 h 380281"/>
                  <a:gd name="connsiteX10" fmla="*/ 380282 w 380281"/>
                  <a:gd name="connsiteY10" fmla="*/ 334626 h 380281"/>
                  <a:gd name="connsiteX11" fmla="*/ 235796 w 380281"/>
                  <a:gd name="connsiteY11" fmla="*/ 190141 h 380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0281" h="380281">
                    <a:moveTo>
                      <a:pt x="380282" y="45655"/>
                    </a:moveTo>
                    <a:lnTo>
                      <a:pt x="334626" y="0"/>
                    </a:lnTo>
                    <a:lnTo>
                      <a:pt x="190141" y="144486"/>
                    </a:lnTo>
                    <a:lnTo>
                      <a:pt x="45655" y="0"/>
                    </a:lnTo>
                    <a:lnTo>
                      <a:pt x="0" y="45655"/>
                    </a:lnTo>
                    <a:lnTo>
                      <a:pt x="144486" y="190141"/>
                    </a:lnTo>
                    <a:lnTo>
                      <a:pt x="0" y="334626"/>
                    </a:lnTo>
                    <a:lnTo>
                      <a:pt x="45655" y="380282"/>
                    </a:lnTo>
                    <a:lnTo>
                      <a:pt x="190141" y="235796"/>
                    </a:lnTo>
                    <a:lnTo>
                      <a:pt x="334626" y="380282"/>
                    </a:lnTo>
                    <a:lnTo>
                      <a:pt x="380282" y="334626"/>
                    </a:lnTo>
                    <a:lnTo>
                      <a:pt x="235796" y="190141"/>
                    </a:lnTo>
                    <a:close/>
                  </a:path>
                </a:pathLst>
              </a:custGeom>
              <a:solidFill>
                <a:srgbClr val="C00000"/>
              </a:solidFill>
              <a:ln w="5358" cap="flat">
                <a:solidFill>
                  <a:srgbClr val="C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4" name="Graphic 38" descr="Close with solid fill">
                <a:extLst>
                  <a:ext uri="{FF2B5EF4-FFF2-40B4-BE49-F238E27FC236}">
                    <a16:creationId xmlns:a16="http://schemas.microsoft.com/office/drawing/2014/main" id="{080DEEE8-C6BD-4B35-B842-BF4AA759F318}"/>
                  </a:ext>
                </a:extLst>
              </p:cNvPr>
              <p:cNvSpPr/>
              <p:nvPr/>
            </p:nvSpPr>
            <p:spPr>
              <a:xfrm>
                <a:off x="9797046" y="4260753"/>
                <a:ext cx="432522" cy="432522"/>
              </a:xfrm>
              <a:custGeom>
                <a:avLst/>
                <a:gdLst>
                  <a:gd name="connsiteX0" fmla="*/ 380282 w 380281"/>
                  <a:gd name="connsiteY0" fmla="*/ 45655 h 380281"/>
                  <a:gd name="connsiteX1" fmla="*/ 334626 w 380281"/>
                  <a:gd name="connsiteY1" fmla="*/ 0 h 380281"/>
                  <a:gd name="connsiteX2" fmla="*/ 190141 w 380281"/>
                  <a:gd name="connsiteY2" fmla="*/ 144486 h 380281"/>
                  <a:gd name="connsiteX3" fmla="*/ 45655 w 380281"/>
                  <a:gd name="connsiteY3" fmla="*/ 0 h 380281"/>
                  <a:gd name="connsiteX4" fmla="*/ 0 w 380281"/>
                  <a:gd name="connsiteY4" fmla="*/ 45655 h 380281"/>
                  <a:gd name="connsiteX5" fmla="*/ 144486 w 380281"/>
                  <a:gd name="connsiteY5" fmla="*/ 190141 h 380281"/>
                  <a:gd name="connsiteX6" fmla="*/ 0 w 380281"/>
                  <a:gd name="connsiteY6" fmla="*/ 334626 h 380281"/>
                  <a:gd name="connsiteX7" fmla="*/ 45655 w 380281"/>
                  <a:gd name="connsiteY7" fmla="*/ 380282 h 380281"/>
                  <a:gd name="connsiteX8" fmla="*/ 190141 w 380281"/>
                  <a:gd name="connsiteY8" fmla="*/ 235796 h 380281"/>
                  <a:gd name="connsiteX9" fmla="*/ 334626 w 380281"/>
                  <a:gd name="connsiteY9" fmla="*/ 380282 h 380281"/>
                  <a:gd name="connsiteX10" fmla="*/ 380282 w 380281"/>
                  <a:gd name="connsiteY10" fmla="*/ 334626 h 380281"/>
                  <a:gd name="connsiteX11" fmla="*/ 235796 w 380281"/>
                  <a:gd name="connsiteY11" fmla="*/ 190141 h 380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0281" h="380281">
                    <a:moveTo>
                      <a:pt x="380282" y="45655"/>
                    </a:moveTo>
                    <a:lnTo>
                      <a:pt x="334626" y="0"/>
                    </a:lnTo>
                    <a:lnTo>
                      <a:pt x="190141" y="144486"/>
                    </a:lnTo>
                    <a:lnTo>
                      <a:pt x="45655" y="0"/>
                    </a:lnTo>
                    <a:lnTo>
                      <a:pt x="0" y="45655"/>
                    </a:lnTo>
                    <a:lnTo>
                      <a:pt x="144486" y="190141"/>
                    </a:lnTo>
                    <a:lnTo>
                      <a:pt x="0" y="334626"/>
                    </a:lnTo>
                    <a:lnTo>
                      <a:pt x="45655" y="380282"/>
                    </a:lnTo>
                    <a:lnTo>
                      <a:pt x="190141" y="235796"/>
                    </a:lnTo>
                    <a:lnTo>
                      <a:pt x="334626" y="380282"/>
                    </a:lnTo>
                    <a:lnTo>
                      <a:pt x="380282" y="334626"/>
                    </a:lnTo>
                    <a:lnTo>
                      <a:pt x="235796" y="190141"/>
                    </a:lnTo>
                    <a:close/>
                  </a:path>
                </a:pathLst>
              </a:custGeom>
              <a:solidFill>
                <a:srgbClr val="C00000"/>
              </a:solidFill>
              <a:ln w="5358" cap="flat">
                <a:solidFill>
                  <a:srgbClr val="C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5" name="Graphic 44" descr="Checkmark with solid fill">
                <a:extLst>
                  <a:ext uri="{FF2B5EF4-FFF2-40B4-BE49-F238E27FC236}">
                    <a16:creationId xmlns:a16="http://schemas.microsoft.com/office/drawing/2014/main" id="{0820B6A4-AD62-4AD4-9423-24F4A91520C4}"/>
                  </a:ext>
                </a:extLst>
              </p:cNvPr>
              <p:cNvSpPr/>
              <p:nvPr/>
            </p:nvSpPr>
            <p:spPr>
              <a:xfrm>
                <a:off x="6434048" y="2492072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6" name="Graphic 44" descr="Checkmark with solid fill">
                <a:extLst>
                  <a:ext uri="{FF2B5EF4-FFF2-40B4-BE49-F238E27FC236}">
                    <a16:creationId xmlns:a16="http://schemas.microsoft.com/office/drawing/2014/main" id="{75E38BAF-8EDC-4FB2-B8AB-C5C8ABD1A957}"/>
                  </a:ext>
                </a:extLst>
              </p:cNvPr>
              <p:cNvSpPr/>
              <p:nvPr/>
            </p:nvSpPr>
            <p:spPr>
              <a:xfrm>
                <a:off x="7154807" y="2492072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7" name="Graphic 44" descr="Checkmark with solid fill">
                <a:extLst>
                  <a:ext uri="{FF2B5EF4-FFF2-40B4-BE49-F238E27FC236}">
                    <a16:creationId xmlns:a16="http://schemas.microsoft.com/office/drawing/2014/main" id="{58EB7C24-F033-4A2C-9AAA-B7D06AF6A35E}"/>
                  </a:ext>
                </a:extLst>
              </p:cNvPr>
              <p:cNvSpPr/>
              <p:nvPr/>
            </p:nvSpPr>
            <p:spPr>
              <a:xfrm>
                <a:off x="8243441" y="2492072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8" name="Graphic 44" descr="Checkmark with solid fill">
                <a:extLst>
                  <a:ext uri="{FF2B5EF4-FFF2-40B4-BE49-F238E27FC236}">
                    <a16:creationId xmlns:a16="http://schemas.microsoft.com/office/drawing/2014/main" id="{253087E1-1BD0-4D72-B817-F91CE9ABC87D}"/>
                  </a:ext>
                </a:extLst>
              </p:cNvPr>
              <p:cNvSpPr/>
              <p:nvPr/>
            </p:nvSpPr>
            <p:spPr>
              <a:xfrm>
                <a:off x="9712055" y="2489371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9" name="Graphic 44" descr="Checkmark with solid fill">
                <a:extLst>
                  <a:ext uri="{FF2B5EF4-FFF2-40B4-BE49-F238E27FC236}">
                    <a16:creationId xmlns:a16="http://schemas.microsoft.com/office/drawing/2014/main" id="{82147B2F-AA55-48AD-8997-F7AB88AA6588}"/>
                  </a:ext>
                </a:extLst>
              </p:cNvPr>
              <p:cNvSpPr/>
              <p:nvPr/>
            </p:nvSpPr>
            <p:spPr>
              <a:xfrm>
                <a:off x="10783979" y="2489371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3" name="Graphic 44" descr="Checkmark with solid fill">
                <a:extLst>
                  <a:ext uri="{FF2B5EF4-FFF2-40B4-BE49-F238E27FC236}">
                    <a16:creationId xmlns:a16="http://schemas.microsoft.com/office/drawing/2014/main" id="{79C64D27-FAC9-4B91-8CF8-B40DCE502F68}"/>
                  </a:ext>
                </a:extLst>
              </p:cNvPr>
              <p:cNvSpPr/>
              <p:nvPr/>
            </p:nvSpPr>
            <p:spPr>
              <a:xfrm>
                <a:off x="6396394" y="4263454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4" name="Graphic 44" descr="Checkmark with solid fill">
                <a:extLst>
                  <a:ext uri="{FF2B5EF4-FFF2-40B4-BE49-F238E27FC236}">
                    <a16:creationId xmlns:a16="http://schemas.microsoft.com/office/drawing/2014/main" id="{B765F654-511F-4F70-9CCD-36D81127E185}"/>
                  </a:ext>
                </a:extLst>
              </p:cNvPr>
              <p:cNvSpPr/>
              <p:nvPr/>
            </p:nvSpPr>
            <p:spPr>
              <a:xfrm>
                <a:off x="7154806" y="4263454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5" name="Graphic 44" descr="Checkmark with solid fill">
                <a:extLst>
                  <a:ext uri="{FF2B5EF4-FFF2-40B4-BE49-F238E27FC236}">
                    <a16:creationId xmlns:a16="http://schemas.microsoft.com/office/drawing/2014/main" id="{855477A4-0015-40F2-983C-047520A31FC9}"/>
                  </a:ext>
                </a:extLst>
              </p:cNvPr>
              <p:cNvSpPr/>
              <p:nvPr/>
            </p:nvSpPr>
            <p:spPr>
              <a:xfrm>
                <a:off x="8205787" y="4263454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7" name="Graphic 44" descr="Checkmark with solid fill">
                <a:extLst>
                  <a:ext uri="{FF2B5EF4-FFF2-40B4-BE49-F238E27FC236}">
                    <a16:creationId xmlns:a16="http://schemas.microsoft.com/office/drawing/2014/main" id="{8192A106-2A5C-4768-9DC4-8436350CBA61}"/>
                  </a:ext>
                </a:extLst>
              </p:cNvPr>
              <p:cNvSpPr/>
              <p:nvPr/>
            </p:nvSpPr>
            <p:spPr>
              <a:xfrm>
                <a:off x="10787090" y="4260409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8" name="Graphic 44" descr="Checkmark with solid fill">
                <a:extLst>
                  <a:ext uri="{FF2B5EF4-FFF2-40B4-BE49-F238E27FC236}">
                    <a16:creationId xmlns:a16="http://schemas.microsoft.com/office/drawing/2014/main" id="{195E0151-81DF-4339-A1B9-1E8F7B8F207A}"/>
                  </a:ext>
                </a:extLst>
              </p:cNvPr>
              <p:cNvSpPr/>
              <p:nvPr/>
            </p:nvSpPr>
            <p:spPr>
              <a:xfrm>
                <a:off x="11476133" y="4263454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0" name="Graphic 44" descr="Checkmark with solid fill">
                <a:extLst>
                  <a:ext uri="{FF2B5EF4-FFF2-40B4-BE49-F238E27FC236}">
                    <a16:creationId xmlns:a16="http://schemas.microsoft.com/office/drawing/2014/main" id="{6A7B9383-958F-4740-8A26-18D714986704}"/>
                  </a:ext>
                </a:extLst>
              </p:cNvPr>
              <p:cNvSpPr/>
              <p:nvPr/>
            </p:nvSpPr>
            <p:spPr>
              <a:xfrm>
                <a:off x="6434047" y="5733468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2" name="Graphic 44" descr="Checkmark with solid fill">
                <a:extLst>
                  <a:ext uri="{FF2B5EF4-FFF2-40B4-BE49-F238E27FC236}">
                    <a16:creationId xmlns:a16="http://schemas.microsoft.com/office/drawing/2014/main" id="{F8893C25-DC1C-4D2B-967E-160D05828F44}"/>
                  </a:ext>
                </a:extLst>
              </p:cNvPr>
              <p:cNvSpPr/>
              <p:nvPr/>
            </p:nvSpPr>
            <p:spPr>
              <a:xfrm>
                <a:off x="8205786" y="5724556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4" name="Graphic 44" descr="Checkmark with solid fill">
                <a:extLst>
                  <a:ext uri="{FF2B5EF4-FFF2-40B4-BE49-F238E27FC236}">
                    <a16:creationId xmlns:a16="http://schemas.microsoft.com/office/drawing/2014/main" id="{B22CFE84-6F68-46E9-B579-BCC21C7E868E}"/>
                  </a:ext>
                </a:extLst>
              </p:cNvPr>
              <p:cNvSpPr/>
              <p:nvPr/>
            </p:nvSpPr>
            <p:spPr>
              <a:xfrm>
                <a:off x="10782317" y="5730767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5" name="Graphic 44" descr="Checkmark with solid fill">
                <a:extLst>
                  <a:ext uri="{FF2B5EF4-FFF2-40B4-BE49-F238E27FC236}">
                    <a16:creationId xmlns:a16="http://schemas.microsoft.com/office/drawing/2014/main" id="{7A183D85-2B5C-44DE-80BD-411A072E9728}"/>
                  </a:ext>
                </a:extLst>
              </p:cNvPr>
              <p:cNvSpPr/>
              <p:nvPr/>
            </p:nvSpPr>
            <p:spPr>
              <a:xfrm>
                <a:off x="11476134" y="5724556"/>
                <a:ext cx="628483" cy="441434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6" name="Graphic 38" descr="Close with solid fill">
                <a:extLst>
                  <a:ext uri="{FF2B5EF4-FFF2-40B4-BE49-F238E27FC236}">
                    <a16:creationId xmlns:a16="http://schemas.microsoft.com/office/drawing/2014/main" id="{69AC3BB2-7BF4-43F4-A828-72FAC096E43E}"/>
                  </a:ext>
                </a:extLst>
              </p:cNvPr>
              <p:cNvSpPr/>
              <p:nvPr/>
            </p:nvSpPr>
            <p:spPr>
              <a:xfrm>
                <a:off x="11623785" y="2498283"/>
                <a:ext cx="432522" cy="432522"/>
              </a:xfrm>
              <a:custGeom>
                <a:avLst/>
                <a:gdLst>
                  <a:gd name="connsiteX0" fmla="*/ 380282 w 380281"/>
                  <a:gd name="connsiteY0" fmla="*/ 45655 h 380281"/>
                  <a:gd name="connsiteX1" fmla="*/ 334626 w 380281"/>
                  <a:gd name="connsiteY1" fmla="*/ 0 h 380281"/>
                  <a:gd name="connsiteX2" fmla="*/ 190141 w 380281"/>
                  <a:gd name="connsiteY2" fmla="*/ 144486 h 380281"/>
                  <a:gd name="connsiteX3" fmla="*/ 45655 w 380281"/>
                  <a:gd name="connsiteY3" fmla="*/ 0 h 380281"/>
                  <a:gd name="connsiteX4" fmla="*/ 0 w 380281"/>
                  <a:gd name="connsiteY4" fmla="*/ 45655 h 380281"/>
                  <a:gd name="connsiteX5" fmla="*/ 144486 w 380281"/>
                  <a:gd name="connsiteY5" fmla="*/ 190141 h 380281"/>
                  <a:gd name="connsiteX6" fmla="*/ 0 w 380281"/>
                  <a:gd name="connsiteY6" fmla="*/ 334626 h 380281"/>
                  <a:gd name="connsiteX7" fmla="*/ 45655 w 380281"/>
                  <a:gd name="connsiteY7" fmla="*/ 380282 h 380281"/>
                  <a:gd name="connsiteX8" fmla="*/ 190141 w 380281"/>
                  <a:gd name="connsiteY8" fmla="*/ 235796 h 380281"/>
                  <a:gd name="connsiteX9" fmla="*/ 334626 w 380281"/>
                  <a:gd name="connsiteY9" fmla="*/ 380282 h 380281"/>
                  <a:gd name="connsiteX10" fmla="*/ 380282 w 380281"/>
                  <a:gd name="connsiteY10" fmla="*/ 334626 h 380281"/>
                  <a:gd name="connsiteX11" fmla="*/ 235796 w 380281"/>
                  <a:gd name="connsiteY11" fmla="*/ 190141 h 380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0281" h="380281">
                    <a:moveTo>
                      <a:pt x="380282" y="45655"/>
                    </a:moveTo>
                    <a:lnTo>
                      <a:pt x="334626" y="0"/>
                    </a:lnTo>
                    <a:lnTo>
                      <a:pt x="190141" y="144486"/>
                    </a:lnTo>
                    <a:lnTo>
                      <a:pt x="45655" y="0"/>
                    </a:lnTo>
                    <a:lnTo>
                      <a:pt x="0" y="45655"/>
                    </a:lnTo>
                    <a:lnTo>
                      <a:pt x="144486" y="190141"/>
                    </a:lnTo>
                    <a:lnTo>
                      <a:pt x="0" y="334626"/>
                    </a:lnTo>
                    <a:lnTo>
                      <a:pt x="45655" y="380282"/>
                    </a:lnTo>
                    <a:lnTo>
                      <a:pt x="190141" y="235796"/>
                    </a:lnTo>
                    <a:lnTo>
                      <a:pt x="334626" y="380282"/>
                    </a:lnTo>
                    <a:lnTo>
                      <a:pt x="380282" y="334626"/>
                    </a:lnTo>
                    <a:lnTo>
                      <a:pt x="235796" y="190141"/>
                    </a:lnTo>
                    <a:close/>
                  </a:path>
                </a:pathLst>
              </a:custGeom>
              <a:solidFill>
                <a:srgbClr val="C00000"/>
              </a:solidFill>
              <a:ln w="5358" cap="flat">
                <a:solidFill>
                  <a:srgbClr val="C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836375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F8D466-0EC3-4E5B-8CBF-F11765BEF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Across Scales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DFDBCE-E65A-41EE-9185-6143A4119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C877F-D976-454F-9AE1-10FF673E1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D7D1432-676D-496B-BD4E-691BE0ADBBDE}"/>
              </a:ext>
            </a:extLst>
          </p:cNvPr>
          <p:cNvGrpSpPr/>
          <p:nvPr/>
        </p:nvGrpSpPr>
        <p:grpSpPr>
          <a:xfrm>
            <a:off x="3231839" y="1294381"/>
            <a:ext cx="3713158" cy="620600"/>
            <a:chOff x="301004" y="1406340"/>
            <a:chExt cx="11570910" cy="620600"/>
          </a:xfrm>
        </p:grpSpPr>
        <p:sp>
          <p:nvSpPr>
            <p:cNvPr id="7" name="Right Arrow 5">
              <a:extLst>
                <a:ext uri="{FF2B5EF4-FFF2-40B4-BE49-F238E27FC236}">
                  <a16:creationId xmlns:a16="http://schemas.microsoft.com/office/drawing/2014/main" id="{6B0956CC-42C5-4076-A9AA-977A10BBB4A7}"/>
                </a:ext>
              </a:extLst>
            </p:cNvPr>
            <p:cNvSpPr/>
            <p:nvPr/>
          </p:nvSpPr>
          <p:spPr bwMode="auto">
            <a:xfrm>
              <a:off x="301004" y="1594892"/>
              <a:ext cx="11570910" cy="432048"/>
            </a:xfrm>
            <a:prstGeom prst="rightArrow">
              <a:avLst>
                <a:gd name="adj1" fmla="val 50000"/>
                <a:gd name="adj2" fmla="val 163660"/>
              </a:avLst>
            </a:prstGeom>
            <a:gradFill flip="none" rotWithShape="1">
              <a:gsLst>
                <a:gs pos="0">
                  <a:srgbClr val="00B050">
                    <a:shade val="30000"/>
                    <a:satMod val="115000"/>
                  </a:srgbClr>
                </a:gs>
                <a:gs pos="50000">
                  <a:srgbClr val="00B050">
                    <a:shade val="67500"/>
                    <a:satMod val="115000"/>
                  </a:srgbClr>
                </a:gs>
                <a:gs pos="100000">
                  <a:srgbClr val="00B050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 w="1778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U Passata" pitchFamily="34" charset="0"/>
                <a:buNone/>
                <a:tabLst/>
              </a:pPr>
              <a:endPara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U Passata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E04BED8-89FD-49FA-A846-7844CA482B5C}"/>
                </a:ext>
              </a:extLst>
            </p:cNvPr>
            <p:cNvSpPr txBox="1"/>
            <p:nvPr/>
          </p:nvSpPr>
          <p:spPr>
            <a:xfrm>
              <a:off x="315915" y="1406340"/>
              <a:ext cx="11555999" cy="2631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DE" dirty="0">
                  <a:latin typeface="Adobe Fangsong Std R" panose="02020400000000000000" pitchFamily="18" charset="-128"/>
                  <a:ea typeface="Adobe Fangsong Std R" panose="02020400000000000000" pitchFamily="18" charset="-128"/>
                </a:rPr>
                <a:t>Geographic Scale</a:t>
              </a:r>
              <a:endParaRPr lang="en-US" dirty="0">
                <a:latin typeface="Adobe Fangsong Std R" panose="02020400000000000000" pitchFamily="18" charset="-128"/>
                <a:ea typeface="Adobe Fangsong Std R" panose="02020400000000000000" pitchFamily="18" charset="-128"/>
              </a:endParaRPr>
            </a:p>
          </p:txBody>
        </p:sp>
      </p:grp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10E0378-CDFE-4E6A-912F-8175F2ACF1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54350"/>
              </p:ext>
            </p:extLst>
          </p:nvPr>
        </p:nvGraphicFramePr>
        <p:xfrm>
          <a:off x="73348" y="1991281"/>
          <a:ext cx="6675115" cy="4312385"/>
        </p:xfrm>
        <a:graphic>
          <a:graphicData uri="http://schemas.openxmlformats.org/drawingml/2006/table">
            <a:tbl>
              <a:tblPr firstRow="1" bandRow="1"/>
              <a:tblGrid>
                <a:gridCol w="1085062">
                  <a:extLst>
                    <a:ext uri="{9D8B030D-6E8A-4147-A177-3AD203B41FA5}">
                      <a16:colId xmlns:a16="http://schemas.microsoft.com/office/drawing/2014/main" val="2666116130"/>
                    </a:ext>
                  </a:extLst>
                </a:gridCol>
                <a:gridCol w="2065808">
                  <a:extLst>
                    <a:ext uri="{9D8B030D-6E8A-4147-A177-3AD203B41FA5}">
                      <a16:colId xmlns:a16="http://schemas.microsoft.com/office/drawing/2014/main" val="3458066204"/>
                    </a:ext>
                  </a:extLst>
                </a:gridCol>
                <a:gridCol w="1109657">
                  <a:extLst>
                    <a:ext uri="{9D8B030D-6E8A-4147-A177-3AD203B41FA5}">
                      <a16:colId xmlns:a16="http://schemas.microsoft.com/office/drawing/2014/main" val="4265763887"/>
                    </a:ext>
                  </a:extLst>
                </a:gridCol>
                <a:gridCol w="1166813">
                  <a:extLst>
                    <a:ext uri="{9D8B030D-6E8A-4147-A177-3AD203B41FA5}">
                      <a16:colId xmlns:a16="http://schemas.microsoft.com/office/drawing/2014/main" val="3759132464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3629726119"/>
                    </a:ext>
                  </a:extLst>
                </a:gridCol>
              </a:tblGrid>
              <a:tr h="504945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Data Type</a:t>
                      </a:r>
                    </a:p>
                  </a:txBody>
                  <a:tcPr marL="71755" marR="71755" marT="107950" marB="107950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Data Type</a:t>
                      </a: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Local</a:t>
                      </a: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Regional</a:t>
                      </a:r>
                      <a:endParaRPr lang="en-GB" b="1" dirty="0"/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Continental</a:t>
                      </a: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7078935"/>
                  </a:ext>
                </a:extLst>
              </a:tr>
              <a:tr h="54392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Species Identity</a:t>
                      </a: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5128726"/>
                  </a:ext>
                </a:extLst>
              </a:tr>
              <a:tr h="54392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Presence/Absence</a:t>
                      </a: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0580940"/>
                  </a:ext>
                </a:extLst>
              </a:tr>
              <a:tr h="54392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Performance</a:t>
                      </a: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738816"/>
                  </a:ext>
                </a:extLst>
              </a:tr>
              <a:tr h="54392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en-GB" sz="1400" b="1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Climate / Environment</a:t>
                      </a:r>
                    </a:p>
                  </a:txBody>
                  <a:tcPr marL="71755" marR="71755" marT="107950" marB="10795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5432219"/>
                  </a:ext>
                </a:extLst>
              </a:tr>
              <a:tr h="54392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Functional Traits</a:t>
                      </a: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1049980"/>
                  </a:ext>
                </a:extLst>
              </a:tr>
              <a:tr h="54392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Phylogeny</a:t>
                      </a:r>
                    </a:p>
                  </a:txBody>
                  <a:tcPr marL="71755" marR="71755" marT="107950" marB="10795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8812636"/>
                  </a:ext>
                </a:extLst>
              </a:tr>
              <a:tr h="54392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Null Expectation</a:t>
                      </a:r>
                    </a:p>
                  </a:txBody>
                  <a:tcPr marL="71755" marR="71755" marT="107950" marB="10795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5854809"/>
                  </a:ext>
                </a:extLst>
              </a:tr>
            </a:tbl>
          </a:graphicData>
        </a:graphic>
      </p:graphicFrame>
      <p:grpSp>
        <p:nvGrpSpPr>
          <p:cNvPr id="29" name="Group 28">
            <a:extLst>
              <a:ext uri="{FF2B5EF4-FFF2-40B4-BE49-F238E27FC236}">
                <a16:creationId xmlns:a16="http://schemas.microsoft.com/office/drawing/2014/main" id="{5D50368F-766E-4607-9FB7-820BDD060B60}"/>
              </a:ext>
            </a:extLst>
          </p:cNvPr>
          <p:cNvGrpSpPr/>
          <p:nvPr/>
        </p:nvGrpSpPr>
        <p:grpSpPr>
          <a:xfrm>
            <a:off x="255595" y="2576108"/>
            <a:ext cx="903992" cy="3132388"/>
            <a:chOff x="6578420" y="1793471"/>
            <a:chExt cx="1463853" cy="507233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660CFD2-2D76-48EC-BC4C-366398D6FCD6}"/>
                </a:ext>
              </a:extLst>
            </p:cNvPr>
            <p:cNvGrpSpPr/>
            <p:nvPr/>
          </p:nvGrpSpPr>
          <p:grpSpPr>
            <a:xfrm>
              <a:off x="6578420" y="1793471"/>
              <a:ext cx="1455363" cy="5072338"/>
              <a:chOff x="6578420" y="1793471"/>
              <a:chExt cx="1455363" cy="5072338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A5073882-6822-4A1A-A164-371A2E91497D}"/>
                  </a:ext>
                </a:extLst>
              </p:cNvPr>
              <p:cNvGrpSpPr/>
              <p:nvPr/>
            </p:nvGrpSpPr>
            <p:grpSpPr>
              <a:xfrm>
                <a:off x="6593783" y="1793471"/>
                <a:ext cx="1440000" cy="1566488"/>
                <a:chOff x="6593783" y="1793471"/>
                <a:chExt cx="1440000" cy="1566488"/>
              </a:xfrm>
            </p:grpSpPr>
            <p:pic>
              <p:nvPicPr>
                <p:cNvPr id="36" name="Picture 35" descr="Icon&#10;&#10;Description automatically generated">
                  <a:extLst>
                    <a:ext uri="{FF2B5EF4-FFF2-40B4-BE49-F238E27FC236}">
                      <a16:creationId xmlns:a16="http://schemas.microsoft.com/office/drawing/2014/main" id="{6200BD10-FEF6-46F5-899D-365DE31191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313783" y="2639959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37" name="Picture 36" descr="A picture containing plant&#10;&#10;Description automatically generated">
                  <a:extLst>
                    <a:ext uri="{FF2B5EF4-FFF2-40B4-BE49-F238E27FC236}">
                      <a16:creationId xmlns:a16="http://schemas.microsoft.com/office/drawing/2014/main" id="{22883E63-0327-4175-AAA4-646BBD6781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93783" y="1793471"/>
                  <a:ext cx="1440000" cy="720000"/>
                </a:xfrm>
                <a:prstGeom prst="rect">
                  <a:avLst/>
                </a:prstGeom>
              </p:spPr>
            </p:pic>
          </p:grpSp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8231F5A9-A522-443A-BF07-DB43E6D399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586041" y="4399544"/>
                <a:ext cx="1431925" cy="71945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9E664B4C-B0FC-4054-A716-C2E822A037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578420" y="5252574"/>
                <a:ext cx="1439545" cy="71945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E33ADE19-0824-4FF6-9E7F-7CCDEBFBF0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298192" y="6146353"/>
                <a:ext cx="719455" cy="71945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1" name="Picture 30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7619784D-9F2A-4304-92D9-23C6D7439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4531" y="3540280"/>
              <a:ext cx="727742" cy="720000"/>
            </a:xfrm>
            <a:prstGeom prst="rect">
              <a:avLst/>
            </a:prstGeom>
          </p:spPr>
        </p:pic>
      </p:grpSp>
      <p:sp>
        <p:nvSpPr>
          <p:cNvPr id="92" name="Content Placeholder 1">
            <a:extLst>
              <a:ext uri="{FF2B5EF4-FFF2-40B4-BE49-F238E27FC236}">
                <a16:creationId xmlns:a16="http://schemas.microsoft.com/office/drawing/2014/main" id="{AB0AA8C8-8AAF-410A-8E66-76F1D4224941}"/>
              </a:ext>
            </a:extLst>
          </p:cNvPr>
          <p:cNvSpPr txBox="1">
            <a:spLocks/>
          </p:cNvSpPr>
          <p:nvPr/>
        </p:nvSpPr>
        <p:spPr>
          <a:xfrm>
            <a:off x="73348" y="1333500"/>
            <a:ext cx="6977653" cy="49188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Data Simplification</a:t>
            </a:r>
          </a:p>
        </p:txBody>
      </p:sp>
      <p:sp>
        <p:nvSpPr>
          <p:cNvPr id="94" name="Content Placeholder 1">
            <a:extLst>
              <a:ext uri="{FF2B5EF4-FFF2-40B4-BE49-F238E27FC236}">
                <a16:creationId xmlns:a16="http://schemas.microsoft.com/office/drawing/2014/main" id="{1DBEFE5D-1DE6-40D9-8699-CEA6F8B99FAC}"/>
              </a:ext>
            </a:extLst>
          </p:cNvPr>
          <p:cNvSpPr txBox="1">
            <a:spLocks/>
          </p:cNvSpPr>
          <p:nvPr/>
        </p:nvSpPr>
        <p:spPr>
          <a:xfrm>
            <a:off x="7051000" y="1294381"/>
            <a:ext cx="5067651" cy="495793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Local</a:t>
            </a:r>
          </a:p>
          <a:p>
            <a:pPr lvl="1"/>
            <a:r>
              <a:rPr lang="en-GB" dirty="0"/>
              <a:t>Yosemite Forest Dynamics Plot</a:t>
            </a:r>
          </a:p>
          <a:p>
            <a:pPr lvl="1"/>
            <a:r>
              <a:rPr lang="en-GB" dirty="0"/>
              <a:t>Pre-Fire (34,726 observations)</a:t>
            </a:r>
          </a:p>
          <a:p>
            <a:pPr lvl="1"/>
            <a:r>
              <a:rPr lang="en-GB" dirty="0"/>
              <a:t>Post-Fire (35,791 observations)</a:t>
            </a:r>
          </a:p>
          <a:p>
            <a:pPr marL="457200" lvl="1" indent="0">
              <a:buNone/>
            </a:pPr>
            <a:endParaRPr lang="en-GB" dirty="0"/>
          </a:p>
          <a:p>
            <a:pPr marL="0" indent="0">
              <a:spcBef>
                <a:spcPts val="3000"/>
              </a:spcBef>
              <a:buNone/>
            </a:pPr>
            <a:r>
              <a:rPr lang="en-GB" b="1" dirty="0"/>
              <a:t>Regional </a:t>
            </a:r>
          </a:p>
          <a:p>
            <a:pPr lvl="1"/>
            <a:r>
              <a:rPr lang="en-GB" dirty="0"/>
              <a:t>Forest Inventory Analysis</a:t>
            </a:r>
          </a:p>
          <a:p>
            <a:pPr lvl="1"/>
            <a:r>
              <a:rPr lang="en-GB" dirty="0"/>
              <a:t>Broadleaf Forest (1,562,880 observations)</a:t>
            </a:r>
          </a:p>
          <a:p>
            <a:pPr lvl="1"/>
            <a:r>
              <a:rPr lang="en-GB" dirty="0"/>
              <a:t>Conifer Forest (485,907 observations)</a:t>
            </a:r>
          </a:p>
          <a:p>
            <a:pPr marL="457200" lvl="1" indent="0">
              <a:buNone/>
            </a:pPr>
            <a:endParaRPr lang="en-GB" dirty="0"/>
          </a:p>
          <a:p>
            <a:pPr marL="0" indent="0">
              <a:spcBef>
                <a:spcPts val="3000"/>
              </a:spcBef>
              <a:buNone/>
            </a:pPr>
            <a:r>
              <a:rPr lang="en-GB" b="1" dirty="0"/>
              <a:t>Continental</a:t>
            </a:r>
          </a:p>
          <a:p>
            <a:pPr lvl="1"/>
            <a:r>
              <a:rPr lang="en-GB" dirty="0"/>
              <a:t>Forest Inventory Analysis</a:t>
            </a:r>
          </a:p>
          <a:p>
            <a:pPr marL="457200" lvl="1" indent="0">
              <a:buNone/>
            </a:pPr>
            <a:endParaRPr lang="en-GB" dirty="0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A5A97425-B01C-4D2A-8A4B-DEFFFD42CC67}"/>
              </a:ext>
            </a:extLst>
          </p:cNvPr>
          <p:cNvGrpSpPr/>
          <p:nvPr/>
        </p:nvGrpSpPr>
        <p:grpSpPr>
          <a:xfrm>
            <a:off x="7262991" y="2541885"/>
            <a:ext cx="4193859" cy="478854"/>
            <a:chOff x="6593783" y="1751161"/>
            <a:chExt cx="6791202" cy="775418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C11EFEEC-B843-4564-9E12-02A8B9D5E0AE}"/>
                </a:ext>
              </a:extLst>
            </p:cNvPr>
            <p:cNvGrpSpPr/>
            <p:nvPr/>
          </p:nvGrpSpPr>
          <p:grpSpPr>
            <a:xfrm>
              <a:off x="6593783" y="1751161"/>
              <a:ext cx="6791202" cy="762310"/>
              <a:chOff x="6593783" y="1751161"/>
              <a:chExt cx="6791202" cy="762310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95C6BD67-E721-43EE-9E3F-25D6B8526192}"/>
                  </a:ext>
                </a:extLst>
              </p:cNvPr>
              <p:cNvGrpSpPr/>
              <p:nvPr/>
            </p:nvGrpSpPr>
            <p:grpSpPr>
              <a:xfrm>
                <a:off x="6593783" y="1751161"/>
                <a:ext cx="2230180" cy="762310"/>
                <a:chOff x="6593783" y="1751161"/>
                <a:chExt cx="2230180" cy="762310"/>
              </a:xfrm>
            </p:grpSpPr>
            <p:pic>
              <p:nvPicPr>
                <p:cNvPr id="102" name="Picture 101" descr="Icon&#10;&#10;Description automatically generated">
                  <a:extLst>
                    <a:ext uri="{FF2B5EF4-FFF2-40B4-BE49-F238E27FC236}">
                      <a16:creationId xmlns:a16="http://schemas.microsoft.com/office/drawing/2014/main" id="{B6A7906A-4F2C-4AAA-824D-5642C6E2BD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3963" y="1751161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103" name="Picture 102" descr="A picture containing plant&#10;&#10;Description automatically generated">
                  <a:extLst>
                    <a:ext uri="{FF2B5EF4-FFF2-40B4-BE49-F238E27FC236}">
                      <a16:creationId xmlns:a16="http://schemas.microsoft.com/office/drawing/2014/main" id="{BD39EC14-C701-4063-B9C0-D8EF8F0D70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93783" y="1793471"/>
                  <a:ext cx="1440000" cy="720000"/>
                </a:xfrm>
                <a:prstGeom prst="rect">
                  <a:avLst/>
                </a:prstGeom>
              </p:spPr>
            </p:pic>
          </p:grpSp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C3900909-0FF8-4391-A280-C6F992E941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685690" y="1767490"/>
                <a:ext cx="1431925" cy="71945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0" name="Picture 99">
                <a:extLst>
                  <a:ext uri="{FF2B5EF4-FFF2-40B4-BE49-F238E27FC236}">
                    <a16:creationId xmlns:a16="http://schemas.microsoft.com/office/drawing/2014/main" id="{0D7BCFE3-EDFA-48F3-AA90-5EE835FB2F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171800" y="1767490"/>
                <a:ext cx="1439545" cy="71945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1" name="Picture 100">
                <a:extLst>
                  <a:ext uri="{FF2B5EF4-FFF2-40B4-BE49-F238E27FC236}">
                    <a16:creationId xmlns:a16="http://schemas.microsoft.com/office/drawing/2014/main" id="{F471C507-5BFA-4BF0-926E-75A23B3676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665531" y="1753972"/>
                <a:ext cx="719454" cy="71945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97" name="Picture 96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F4CCBDB3-436E-4B0C-9EDA-E245B3995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94143" y="1806579"/>
              <a:ext cx="727742" cy="720000"/>
            </a:xfrm>
            <a:prstGeom prst="rect">
              <a:avLst/>
            </a:prstGeom>
          </p:spPr>
        </p:pic>
      </p:grpSp>
      <p:pic>
        <p:nvPicPr>
          <p:cNvPr id="73" name="Picture 72" descr="Logo, company name&#10;&#10;Description automatically generated">
            <a:extLst>
              <a:ext uri="{FF2B5EF4-FFF2-40B4-BE49-F238E27FC236}">
                <a16:creationId xmlns:a16="http://schemas.microsoft.com/office/drawing/2014/main" id="{FC6E12E0-9DED-4AB6-8930-A1AAF4016E2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73" y="5790984"/>
            <a:ext cx="525518" cy="52551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2FF0C93-DC1D-404C-A2EA-DA669FC0CD3E}"/>
              </a:ext>
            </a:extLst>
          </p:cNvPr>
          <p:cNvGrpSpPr/>
          <p:nvPr/>
        </p:nvGrpSpPr>
        <p:grpSpPr>
          <a:xfrm>
            <a:off x="3588524" y="2622166"/>
            <a:ext cx="2835307" cy="3629909"/>
            <a:chOff x="3588524" y="2622166"/>
            <a:chExt cx="2835307" cy="3629909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960A82C0-403B-40C3-B2DA-2FCDAD40CF72}"/>
                </a:ext>
              </a:extLst>
            </p:cNvPr>
            <p:cNvGrpSpPr/>
            <p:nvPr/>
          </p:nvGrpSpPr>
          <p:grpSpPr>
            <a:xfrm>
              <a:off x="3588524" y="2622166"/>
              <a:ext cx="2835307" cy="3042559"/>
              <a:chOff x="3938086" y="2726014"/>
              <a:chExt cx="2835307" cy="3042559"/>
            </a:xfrm>
          </p:grpSpPr>
          <p:sp>
            <p:nvSpPr>
              <p:cNvPr id="63" name="Graphic 37" descr="Close with solid fill">
                <a:extLst>
                  <a:ext uri="{FF2B5EF4-FFF2-40B4-BE49-F238E27FC236}">
                    <a16:creationId xmlns:a16="http://schemas.microsoft.com/office/drawing/2014/main" id="{9D4769CD-E2C9-4A0C-BCD7-56EE296BC556}"/>
                  </a:ext>
                </a:extLst>
              </p:cNvPr>
              <p:cNvSpPr/>
              <p:nvPr/>
            </p:nvSpPr>
            <p:spPr>
              <a:xfrm>
                <a:off x="6335103" y="4848108"/>
                <a:ext cx="380281" cy="380281"/>
              </a:xfrm>
              <a:custGeom>
                <a:avLst/>
                <a:gdLst>
                  <a:gd name="connsiteX0" fmla="*/ 380282 w 380281"/>
                  <a:gd name="connsiteY0" fmla="*/ 45655 h 380281"/>
                  <a:gd name="connsiteX1" fmla="*/ 334626 w 380281"/>
                  <a:gd name="connsiteY1" fmla="*/ 0 h 380281"/>
                  <a:gd name="connsiteX2" fmla="*/ 190141 w 380281"/>
                  <a:gd name="connsiteY2" fmla="*/ 144486 h 380281"/>
                  <a:gd name="connsiteX3" fmla="*/ 45655 w 380281"/>
                  <a:gd name="connsiteY3" fmla="*/ 0 h 380281"/>
                  <a:gd name="connsiteX4" fmla="*/ 0 w 380281"/>
                  <a:gd name="connsiteY4" fmla="*/ 45655 h 380281"/>
                  <a:gd name="connsiteX5" fmla="*/ 144486 w 380281"/>
                  <a:gd name="connsiteY5" fmla="*/ 190141 h 380281"/>
                  <a:gd name="connsiteX6" fmla="*/ 0 w 380281"/>
                  <a:gd name="connsiteY6" fmla="*/ 334626 h 380281"/>
                  <a:gd name="connsiteX7" fmla="*/ 45655 w 380281"/>
                  <a:gd name="connsiteY7" fmla="*/ 380282 h 380281"/>
                  <a:gd name="connsiteX8" fmla="*/ 190141 w 380281"/>
                  <a:gd name="connsiteY8" fmla="*/ 235796 h 380281"/>
                  <a:gd name="connsiteX9" fmla="*/ 334626 w 380281"/>
                  <a:gd name="connsiteY9" fmla="*/ 380282 h 380281"/>
                  <a:gd name="connsiteX10" fmla="*/ 380282 w 380281"/>
                  <a:gd name="connsiteY10" fmla="*/ 334626 h 380281"/>
                  <a:gd name="connsiteX11" fmla="*/ 235796 w 380281"/>
                  <a:gd name="connsiteY11" fmla="*/ 190141 h 380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0281" h="380281">
                    <a:moveTo>
                      <a:pt x="380282" y="45655"/>
                    </a:moveTo>
                    <a:lnTo>
                      <a:pt x="334626" y="0"/>
                    </a:lnTo>
                    <a:lnTo>
                      <a:pt x="190141" y="144486"/>
                    </a:lnTo>
                    <a:lnTo>
                      <a:pt x="45655" y="0"/>
                    </a:lnTo>
                    <a:lnTo>
                      <a:pt x="0" y="45655"/>
                    </a:lnTo>
                    <a:lnTo>
                      <a:pt x="144486" y="190141"/>
                    </a:lnTo>
                    <a:lnTo>
                      <a:pt x="0" y="334626"/>
                    </a:lnTo>
                    <a:lnTo>
                      <a:pt x="45655" y="380282"/>
                    </a:lnTo>
                    <a:lnTo>
                      <a:pt x="190141" y="235796"/>
                    </a:lnTo>
                    <a:lnTo>
                      <a:pt x="334626" y="380282"/>
                    </a:lnTo>
                    <a:lnTo>
                      <a:pt x="380282" y="334626"/>
                    </a:lnTo>
                    <a:lnTo>
                      <a:pt x="235796" y="190141"/>
                    </a:lnTo>
                    <a:close/>
                  </a:path>
                </a:pathLst>
              </a:custGeom>
              <a:solidFill>
                <a:srgbClr val="C00000"/>
              </a:solidFill>
              <a:ln w="5358" cap="flat">
                <a:solidFill>
                  <a:srgbClr val="C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4" name="Graphic 38" descr="Close with solid fill">
                <a:extLst>
                  <a:ext uri="{FF2B5EF4-FFF2-40B4-BE49-F238E27FC236}">
                    <a16:creationId xmlns:a16="http://schemas.microsoft.com/office/drawing/2014/main" id="{24863185-356D-4594-917F-EA90A3A4F32F}"/>
                  </a:ext>
                </a:extLst>
              </p:cNvPr>
              <p:cNvSpPr/>
              <p:nvPr/>
            </p:nvSpPr>
            <p:spPr>
              <a:xfrm>
                <a:off x="6335103" y="3789220"/>
                <a:ext cx="380281" cy="380281"/>
              </a:xfrm>
              <a:custGeom>
                <a:avLst/>
                <a:gdLst>
                  <a:gd name="connsiteX0" fmla="*/ 380282 w 380281"/>
                  <a:gd name="connsiteY0" fmla="*/ 45655 h 380281"/>
                  <a:gd name="connsiteX1" fmla="*/ 334626 w 380281"/>
                  <a:gd name="connsiteY1" fmla="*/ 0 h 380281"/>
                  <a:gd name="connsiteX2" fmla="*/ 190141 w 380281"/>
                  <a:gd name="connsiteY2" fmla="*/ 144486 h 380281"/>
                  <a:gd name="connsiteX3" fmla="*/ 45655 w 380281"/>
                  <a:gd name="connsiteY3" fmla="*/ 0 h 380281"/>
                  <a:gd name="connsiteX4" fmla="*/ 0 w 380281"/>
                  <a:gd name="connsiteY4" fmla="*/ 45655 h 380281"/>
                  <a:gd name="connsiteX5" fmla="*/ 144486 w 380281"/>
                  <a:gd name="connsiteY5" fmla="*/ 190141 h 380281"/>
                  <a:gd name="connsiteX6" fmla="*/ 0 w 380281"/>
                  <a:gd name="connsiteY6" fmla="*/ 334626 h 380281"/>
                  <a:gd name="connsiteX7" fmla="*/ 45655 w 380281"/>
                  <a:gd name="connsiteY7" fmla="*/ 380282 h 380281"/>
                  <a:gd name="connsiteX8" fmla="*/ 190141 w 380281"/>
                  <a:gd name="connsiteY8" fmla="*/ 235796 h 380281"/>
                  <a:gd name="connsiteX9" fmla="*/ 334626 w 380281"/>
                  <a:gd name="connsiteY9" fmla="*/ 380282 h 380281"/>
                  <a:gd name="connsiteX10" fmla="*/ 380282 w 380281"/>
                  <a:gd name="connsiteY10" fmla="*/ 334626 h 380281"/>
                  <a:gd name="connsiteX11" fmla="*/ 235796 w 380281"/>
                  <a:gd name="connsiteY11" fmla="*/ 190141 h 380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0281" h="380281">
                    <a:moveTo>
                      <a:pt x="380282" y="45655"/>
                    </a:moveTo>
                    <a:lnTo>
                      <a:pt x="334626" y="0"/>
                    </a:lnTo>
                    <a:lnTo>
                      <a:pt x="190141" y="144486"/>
                    </a:lnTo>
                    <a:lnTo>
                      <a:pt x="45655" y="0"/>
                    </a:lnTo>
                    <a:lnTo>
                      <a:pt x="0" y="45655"/>
                    </a:lnTo>
                    <a:lnTo>
                      <a:pt x="144486" y="190141"/>
                    </a:lnTo>
                    <a:lnTo>
                      <a:pt x="0" y="334626"/>
                    </a:lnTo>
                    <a:lnTo>
                      <a:pt x="45655" y="380282"/>
                    </a:lnTo>
                    <a:lnTo>
                      <a:pt x="190141" y="235796"/>
                    </a:lnTo>
                    <a:lnTo>
                      <a:pt x="334626" y="380282"/>
                    </a:lnTo>
                    <a:lnTo>
                      <a:pt x="380282" y="334626"/>
                    </a:lnTo>
                    <a:lnTo>
                      <a:pt x="235796" y="190141"/>
                    </a:lnTo>
                    <a:close/>
                  </a:path>
                </a:pathLst>
              </a:custGeom>
              <a:solidFill>
                <a:srgbClr val="C00000"/>
              </a:solidFill>
              <a:ln w="5358" cap="flat">
                <a:solidFill>
                  <a:srgbClr val="C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5" name="Graphic 42" descr="Checkmark with solid fill">
                <a:extLst>
                  <a:ext uri="{FF2B5EF4-FFF2-40B4-BE49-F238E27FC236}">
                    <a16:creationId xmlns:a16="http://schemas.microsoft.com/office/drawing/2014/main" id="{7C732613-9A27-4411-983F-2F16D51A507B}"/>
                  </a:ext>
                </a:extLst>
              </p:cNvPr>
              <p:cNvSpPr/>
              <p:nvPr/>
            </p:nvSpPr>
            <p:spPr>
              <a:xfrm>
                <a:off x="6277094" y="2726014"/>
                <a:ext cx="496299" cy="348591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6" name="Graphic 43" descr="Checkmark with solid fill">
                <a:extLst>
                  <a:ext uri="{FF2B5EF4-FFF2-40B4-BE49-F238E27FC236}">
                    <a16:creationId xmlns:a16="http://schemas.microsoft.com/office/drawing/2014/main" id="{DCFABF1F-CACA-492A-8303-E61414C14A87}"/>
                  </a:ext>
                </a:extLst>
              </p:cNvPr>
              <p:cNvSpPr/>
              <p:nvPr/>
            </p:nvSpPr>
            <p:spPr>
              <a:xfrm>
                <a:off x="5061239" y="2726014"/>
                <a:ext cx="496299" cy="348591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7" name="Graphic 44" descr="Checkmark with solid fill">
                <a:extLst>
                  <a:ext uri="{FF2B5EF4-FFF2-40B4-BE49-F238E27FC236}">
                    <a16:creationId xmlns:a16="http://schemas.microsoft.com/office/drawing/2014/main" id="{9D5B02D3-45F7-4D6A-B457-58425CA39372}"/>
                  </a:ext>
                </a:extLst>
              </p:cNvPr>
              <p:cNvSpPr/>
              <p:nvPr/>
            </p:nvSpPr>
            <p:spPr>
              <a:xfrm>
                <a:off x="3938086" y="2726014"/>
                <a:ext cx="496299" cy="348591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8" name="Graphic 45" descr="Checkmark with solid fill">
                <a:extLst>
                  <a:ext uri="{FF2B5EF4-FFF2-40B4-BE49-F238E27FC236}">
                    <a16:creationId xmlns:a16="http://schemas.microsoft.com/office/drawing/2014/main" id="{C598307D-C59A-46B3-8B5C-405EF9437C15}"/>
                  </a:ext>
                </a:extLst>
              </p:cNvPr>
              <p:cNvSpPr/>
              <p:nvPr/>
            </p:nvSpPr>
            <p:spPr>
              <a:xfrm>
                <a:off x="6277094" y="3263156"/>
                <a:ext cx="496299" cy="348591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9" name="Graphic 46" descr="Checkmark with solid fill">
                <a:extLst>
                  <a:ext uri="{FF2B5EF4-FFF2-40B4-BE49-F238E27FC236}">
                    <a16:creationId xmlns:a16="http://schemas.microsoft.com/office/drawing/2014/main" id="{BD497579-0C0D-434F-BD7D-BFC52ED3B6A3}"/>
                  </a:ext>
                </a:extLst>
              </p:cNvPr>
              <p:cNvSpPr/>
              <p:nvPr/>
            </p:nvSpPr>
            <p:spPr>
              <a:xfrm>
                <a:off x="5061239" y="3263156"/>
                <a:ext cx="496299" cy="348591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0" name="Graphic 47" descr="Checkmark with solid fill">
                <a:extLst>
                  <a:ext uri="{FF2B5EF4-FFF2-40B4-BE49-F238E27FC236}">
                    <a16:creationId xmlns:a16="http://schemas.microsoft.com/office/drawing/2014/main" id="{5F3636E9-D669-4D94-B783-EC14F534E5F2}"/>
                  </a:ext>
                </a:extLst>
              </p:cNvPr>
              <p:cNvSpPr/>
              <p:nvPr/>
            </p:nvSpPr>
            <p:spPr>
              <a:xfrm>
                <a:off x="3938086" y="3263156"/>
                <a:ext cx="496299" cy="348591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1" name="Graphic 48" descr="Checkmark with solid fill">
                <a:extLst>
                  <a:ext uri="{FF2B5EF4-FFF2-40B4-BE49-F238E27FC236}">
                    <a16:creationId xmlns:a16="http://schemas.microsoft.com/office/drawing/2014/main" id="{63BC6D0D-4305-47A0-BFCB-3B387257BB94}"/>
                  </a:ext>
                </a:extLst>
              </p:cNvPr>
              <p:cNvSpPr/>
              <p:nvPr/>
            </p:nvSpPr>
            <p:spPr>
              <a:xfrm>
                <a:off x="6277094" y="4336819"/>
                <a:ext cx="496299" cy="348591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2" name="Graphic 49" descr="Checkmark with solid fill">
                <a:extLst>
                  <a:ext uri="{FF2B5EF4-FFF2-40B4-BE49-F238E27FC236}">
                    <a16:creationId xmlns:a16="http://schemas.microsoft.com/office/drawing/2014/main" id="{9F0508A7-3D0D-4221-99D4-3A5D77A2B7A8}"/>
                  </a:ext>
                </a:extLst>
              </p:cNvPr>
              <p:cNvSpPr/>
              <p:nvPr/>
            </p:nvSpPr>
            <p:spPr>
              <a:xfrm>
                <a:off x="5061239" y="4336819"/>
                <a:ext cx="496299" cy="348591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308C42D-7E92-4542-AF94-6254B12CE90B}"/>
                  </a:ext>
                </a:extLst>
              </p:cNvPr>
              <p:cNvSpPr/>
              <p:nvPr/>
            </p:nvSpPr>
            <p:spPr>
              <a:xfrm>
                <a:off x="3982330" y="3739209"/>
                <a:ext cx="273916" cy="323155"/>
              </a:xfrm>
              <a:custGeom>
                <a:avLst/>
                <a:gdLst>
                  <a:gd name="connsiteX0" fmla="*/ 273002 w 273916"/>
                  <a:gd name="connsiteY0" fmla="*/ 121058 h 323155"/>
                  <a:gd name="connsiteX1" fmla="*/ 121044 w 273916"/>
                  <a:gd name="connsiteY1" fmla="*/ 941 h 323155"/>
                  <a:gd name="connsiteX2" fmla="*/ 0 w 273916"/>
                  <a:gd name="connsiteY2" fmla="*/ 136511 h 323155"/>
                  <a:gd name="connsiteX3" fmla="*/ 64455 w 273916"/>
                  <a:gd name="connsiteY3" fmla="*/ 136511 h 323155"/>
                  <a:gd name="connsiteX4" fmla="*/ 136936 w 273916"/>
                  <a:gd name="connsiteY4" fmla="*/ 64024 h 323155"/>
                  <a:gd name="connsiteX5" fmla="*/ 209423 w 273916"/>
                  <a:gd name="connsiteY5" fmla="*/ 136505 h 323155"/>
                  <a:gd name="connsiteX6" fmla="*/ 175434 w 273916"/>
                  <a:gd name="connsiteY6" fmla="*/ 197926 h 323155"/>
                  <a:gd name="connsiteX7" fmla="*/ 104696 w 273916"/>
                  <a:gd name="connsiteY7" fmla="*/ 323156 h 323155"/>
                  <a:gd name="connsiteX8" fmla="*/ 169150 w 273916"/>
                  <a:gd name="connsiteY8" fmla="*/ 323156 h 323155"/>
                  <a:gd name="connsiteX9" fmla="*/ 209746 w 273916"/>
                  <a:gd name="connsiteY9" fmla="*/ 252487 h 323155"/>
                  <a:gd name="connsiteX10" fmla="*/ 273002 w 273916"/>
                  <a:gd name="connsiteY10" fmla="*/ 121058 h 323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3916" h="323155">
                    <a:moveTo>
                      <a:pt x="273002" y="121058"/>
                    </a:moveTo>
                    <a:cubicBezTo>
                      <a:pt x="264210" y="45927"/>
                      <a:pt x="196176" y="-7851"/>
                      <a:pt x="121044" y="941"/>
                    </a:cubicBezTo>
                    <a:cubicBezTo>
                      <a:pt x="52208" y="8998"/>
                      <a:pt x="236" y="67205"/>
                      <a:pt x="0" y="136511"/>
                    </a:cubicBezTo>
                    <a:lnTo>
                      <a:pt x="64455" y="136511"/>
                    </a:lnTo>
                    <a:cubicBezTo>
                      <a:pt x="64453" y="96479"/>
                      <a:pt x="96904" y="64025"/>
                      <a:pt x="136936" y="64024"/>
                    </a:cubicBezTo>
                    <a:cubicBezTo>
                      <a:pt x="176968" y="64022"/>
                      <a:pt x="209422" y="96473"/>
                      <a:pt x="209423" y="136505"/>
                    </a:cubicBezTo>
                    <a:cubicBezTo>
                      <a:pt x="209424" y="161465"/>
                      <a:pt x="196584" y="184670"/>
                      <a:pt x="175434" y="197926"/>
                    </a:cubicBezTo>
                    <a:cubicBezTo>
                      <a:pt x="131789" y="224630"/>
                      <a:pt x="105037" y="271989"/>
                      <a:pt x="104696" y="323156"/>
                    </a:cubicBezTo>
                    <a:lnTo>
                      <a:pt x="169150" y="323156"/>
                    </a:lnTo>
                    <a:cubicBezTo>
                      <a:pt x="169561" y="294167"/>
                      <a:pt x="184911" y="267445"/>
                      <a:pt x="209746" y="252487"/>
                    </a:cubicBezTo>
                    <a:cubicBezTo>
                      <a:pt x="254456" y="224581"/>
                      <a:pt x="279084" y="173411"/>
                      <a:pt x="273002" y="121058"/>
                    </a:cubicBezTo>
                    <a:close/>
                  </a:path>
                </a:pathLst>
              </a:custGeom>
              <a:solidFill>
                <a:schemeClr val="tx2">
                  <a:lumMod val="95000"/>
                  <a:lumOff val="5000"/>
                </a:schemeClr>
              </a:solidFill>
              <a:ln w="5358" cap="flat">
                <a:solidFill>
                  <a:schemeClr val="tx2">
                    <a:lumMod val="95000"/>
                    <a:lumOff val="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E6FFEF08-B3EB-4A50-BA3F-9DBFE54DA959}"/>
                  </a:ext>
                </a:extLst>
              </p:cNvPr>
              <p:cNvSpPr/>
              <p:nvPr/>
            </p:nvSpPr>
            <p:spPr>
              <a:xfrm>
                <a:off x="4080885" y="4100413"/>
                <a:ext cx="78780" cy="78840"/>
              </a:xfrm>
              <a:custGeom>
                <a:avLst/>
                <a:gdLst>
                  <a:gd name="connsiteX0" fmla="*/ 67259 w 78780"/>
                  <a:gd name="connsiteY0" fmla="*/ 11561 h 78840"/>
                  <a:gd name="connsiteX1" fmla="*/ 67259 w 78780"/>
                  <a:gd name="connsiteY1" fmla="*/ 11561 h 78840"/>
                  <a:gd name="connsiteX2" fmla="*/ 11580 w 78780"/>
                  <a:gd name="connsiteY2" fmla="*/ 11503 h 78840"/>
                  <a:gd name="connsiteX3" fmla="*/ 11522 w 78780"/>
                  <a:gd name="connsiteY3" fmla="*/ 11561 h 78840"/>
                  <a:gd name="connsiteX4" fmla="*/ 3078 w 78780"/>
                  <a:gd name="connsiteY4" fmla="*/ 24161 h 78840"/>
                  <a:gd name="connsiteX5" fmla="*/ 1 w 78780"/>
                  <a:gd name="connsiteY5" fmla="*/ 39528 h 78840"/>
                  <a:gd name="connsiteX6" fmla="*/ 3089 w 78780"/>
                  <a:gd name="connsiteY6" fmla="*/ 54826 h 78840"/>
                  <a:gd name="connsiteX7" fmla="*/ 24123 w 78780"/>
                  <a:gd name="connsiteY7" fmla="*/ 75747 h 78840"/>
                  <a:gd name="connsiteX8" fmla="*/ 39484 w 78780"/>
                  <a:gd name="connsiteY8" fmla="*/ 78840 h 78840"/>
                  <a:gd name="connsiteX9" fmla="*/ 54782 w 78780"/>
                  <a:gd name="connsiteY9" fmla="*/ 75752 h 78840"/>
                  <a:gd name="connsiteX10" fmla="*/ 75686 w 78780"/>
                  <a:gd name="connsiteY10" fmla="*/ 54842 h 78840"/>
                  <a:gd name="connsiteX11" fmla="*/ 78780 w 78780"/>
                  <a:gd name="connsiteY11" fmla="*/ 39545 h 78840"/>
                  <a:gd name="connsiteX12" fmla="*/ 75697 w 78780"/>
                  <a:gd name="connsiteY12" fmla="*/ 24178 h 78840"/>
                  <a:gd name="connsiteX13" fmla="*/ 67259 w 78780"/>
                  <a:gd name="connsiteY13" fmla="*/ 11561 h 7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8780" h="78840">
                    <a:moveTo>
                      <a:pt x="67259" y="11561"/>
                    </a:moveTo>
                    <a:lnTo>
                      <a:pt x="67259" y="11561"/>
                    </a:lnTo>
                    <a:cubicBezTo>
                      <a:pt x="51899" y="-3831"/>
                      <a:pt x="26972" y="-3857"/>
                      <a:pt x="11580" y="11503"/>
                    </a:cubicBezTo>
                    <a:cubicBezTo>
                      <a:pt x="11561" y="11522"/>
                      <a:pt x="11541" y="11541"/>
                      <a:pt x="11522" y="11561"/>
                    </a:cubicBezTo>
                    <a:cubicBezTo>
                      <a:pt x="7920" y="15176"/>
                      <a:pt x="5052" y="19455"/>
                      <a:pt x="3078" y="24161"/>
                    </a:cubicBezTo>
                    <a:cubicBezTo>
                      <a:pt x="1023" y="29023"/>
                      <a:pt x="-24" y="34251"/>
                      <a:pt x="1" y="39528"/>
                    </a:cubicBezTo>
                    <a:cubicBezTo>
                      <a:pt x="-29" y="44785"/>
                      <a:pt x="1022" y="49992"/>
                      <a:pt x="3089" y="54826"/>
                    </a:cubicBezTo>
                    <a:cubicBezTo>
                      <a:pt x="7106" y="64274"/>
                      <a:pt x="14653" y="71781"/>
                      <a:pt x="24123" y="75747"/>
                    </a:cubicBezTo>
                    <a:cubicBezTo>
                      <a:pt x="28983" y="77801"/>
                      <a:pt x="34208" y="78853"/>
                      <a:pt x="39484" y="78840"/>
                    </a:cubicBezTo>
                    <a:cubicBezTo>
                      <a:pt x="44741" y="78866"/>
                      <a:pt x="49947" y="77815"/>
                      <a:pt x="54782" y="75752"/>
                    </a:cubicBezTo>
                    <a:cubicBezTo>
                      <a:pt x="64184" y="71736"/>
                      <a:pt x="71673" y="64246"/>
                      <a:pt x="75686" y="54842"/>
                    </a:cubicBezTo>
                    <a:cubicBezTo>
                      <a:pt x="77752" y="50008"/>
                      <a:pt x="78805" y="44801"/>
                      <a:pt x="78780" y="39545"/>
                    </a:cubicBezTo>
                    <a:cubicBezTo>
                      <a:pt x="78800" y="34267"/>
                      <a:pt x="77751" y="29040"/>
                      <a:pt x="75697" y="24178"/>
                    </a:cubicBezTo>
                    <a:cubicBezTo>
                      <a:pt x="73725" y="19467"/>
                      <a:pt x="70859" y="15182"/>
                      <a:pt x="67259" y="11561"/>
                    </a:cubicBezTo>
                    <a:close/>
                  </a:path>
                </a:pathLst>
              </a:custGeom>
              <a:solidFill>
                <a:schemeClr val="tx2">
                  <a:lumMod val="95000"/>
                  <a:lumOff val="5000"/>
                </a:schemeClr>
              </a:solidFill>
              <a:ln w="5358" cap="flat">
                <a:solidFill>
                  <a:schemeClr val="tx2">
                    <a:lumMod val="95000"/>
                    <a:lumOff val="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3F5D6DFE-1E69-4692-AD2F-2A3F19E74A18}"/>
                  </a:ext>
                </a:extLst>
              </p:cNvPr>
              <p:cNvSpPr/>
              <p:nvPr/>
            </p:nvSpPr>
            <p:spPr>
              <a:xfrm>
                <a:off x="5138014" y="3739209"/>
                <a:ext cx="273916" cy="323155"/>
              </a:xfrm>
              <a:custGeom>
                <a:avLst/>
                <a:gdLst>
                  <a:gd name="connsiteX0" fmla="*/ 273002 w 273916"/>
                  <a:gd name="connsiteY0" fmla="*/ 121058 h 323155"/>
                  <a:gd name="connsiteX1" fmla="*/ 121044 w 273916"/>
                  <a:gd name="connsiteY1" fmla="*/ 941 h 323155"/>
                  <a:gd name="connsiteX2" fmla="*/ 0 w 273916"/>
                  <a:gd name="connsiteY2" fmla="*/ 136511 h 323155"/>
                  <a:gd name="connsiteX3" fmla="*/ 64455 w 273916"/>
                  <a:gd name="connsiteY3" fmla="*/ 136511 h 323155"/>
                  <a:gd name="connsiteX4" fmla="*/ 136936 w 273916"/>
                  <a:gd name="connsiteY4" fmla="*/ 64024 h 323155"/>
                  <a:gd name="connsiteX5" fmla="*/ 209423 w 273916"/>
                  <a:gd name="connsiteY5" fmla="*/ 136505 h 323155"/>
                  <a:gd name="connsiteX6" fmla="*/ 175434 w 273916"/>
                  <a:gd name="connsiteY6" fmla="*/ 197926 h 323155"/>
                  <a:gd name="connsiteX7" fmla="*/ 104696 w 273916"/>
                  <a:gd name="connsiteY7" fmla="*/ 323156 h 323155"/>
                  <a:gd name="connsiteX8" fmla="*/ 169150 w 273916"/>
                  <a:gd name="connsiteY8" fmla="*/ 323156 h 323155"/>
                  <a:gd name="connsiteX9" fmla="*/ 209746 w 273916"/>
                  <a:gd name="connsiteY9" fmla="*/ 252487 h 323155"/>
                  <a:gd name="connsiteX10" fmla="*/ 273002 w 273916"/>
                  <a:gd name="connsiteY10" fmla="*/ 121058 h 323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3916" h="323155">
                    <a:moveTo>
                      <a:pt x="273002" y="121058"/>
                    </a:moveTo>
                    <a:cubicBezTo>
                      <a:pt x="264210" y="45927"/>
                      <a:pt x="196176" y="-7851"/>
                      <a:pt x="121044" y="941"/>
                    </a:cubicBezTo>
                    <a:cubicBezTo>
                      <a:pt x="52208" y="8998"/>
                      <a:pt x="236" y="67205"/>
                      <a:pt x="0" y="136511"/>
                    </a:cubicBezTo>
                    <a:lnTo>
                      <a:pt x="64455" y="136511"/>
                    </a:lnTo>
                    <a:cubicBezTo>
                      <a:pt x="64453" y="96479"/>
                      <a:pt x="96904" y="64025"/>
                      <a:pt x="136936" y="64024"/>
                    </a:cubicBezTo>
                    <a:cubicBezTo>
                      <a:pt x="176968" y="64022"/>
                      <a:pt x="209422" y="96473"/>
                      <a:pt x="209423" y="136505"/>
                    </a:cubicBezTo>
                    <a:cubicBezTo>
                      <a:pt x="209424" y="161465"/>
                      <a:pt x="196584" y="184670"/>
                      <a:pt x="175434" y="197926"/>
                    </a:cubicBezTo>
                    <a:cubicBezTo>
                      <a:pt x="131789" y="224630"/>
                      <a:pt x="105037" y="271989"/>
                      <a:pt x="104696" y="323156"/>
                    </a:cubicBezTo>
                    <a:lnTo>
                      <a:pt x="169150" y="323156"/>
                    </a:lnTo>
                    <a:cubicBezTo>
                      <a:pt x="169561" y="294167"/>
                      <a:pt x="184911" y="267445"/>
                      <a:pt x="209746" y="252487"/>
                    </a:cubicBezTo>
                    <a:cubicBezTo>
                      <a:pt x="254456" y="224581"/>
                      <a:pt x="279084" y="173411"/>
                      <a:pt x="273002" y="121058"/>
                    </a:cubicBezTo>
                    <a:close/>
                  </a:path>
                </a:pathLst>
              </a:custGeom>
              <a:solidFill>
                <a:schemeClr val="tx2">
                  <a:lumMod val="95000"/>
                  <a:lumOff val="5000"/>
                </a:schemeClr>
              </a:solidFill>
              <a:ln w="5358" cap="flat">
                <a:solidFill>
                  <a:schemeClr val="tx2">
                    <a:lumMod val="95000"/>
                    <a:lumOff val="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A106F3E-B437-4182-98D4-5BC9C7D61761}"/>
                  </a:ext>
                </a:extLst>
              </p:cNvPr>
              <p:cNvSpPr/>
              <p:nvPr/>
            </p:nvSpPr>
            <p:spPr>
              <a:xfrm>
                <a:off x="5236569" y="4100413"/>
                <a:ext cx="78780" cy="78840"/>
              </a:xfrm>
              <a:custGeom>
                <a:avLst/>
                <a:gdLst>
                  <a:gd name="connsiteX0" fmla="*/ 67259 w 78780"/>
                  <a:gd name="connsiteY0" fmla="*/ 11561 h 78840"/>
                  <a:gd name="connsiteX1" fmla="*/ 67259 w 78780"/>
                  <a:gd name="connsiteY1" fmla="*/ 11561 h 78840"/>
                  <a:gd name="connsiteX2" fmla="*/ 11580 w 78780"/>
                  <a:gd name="connsiteY2" fmla="*/ 11503 h 78840"/>
                  <a:gd name="connsiteX3" fmla="*/ 11522 w 78780"/>
                  <a:gd name="connsiteY3" fmla="*/ 11561 h 78840"/>
                  <a:gd name="connsiteX4" fmla="*/ 3078 w 78780"/>
                  <a:gd name="connsiteY4" fmla="*/ 24161 h 78840"/>
                  <a:gd name="connsiteX5" fmla="*/ 1 w 78780"/>
                  <a:gd name="connsiteY5" fmla="*/ 39528 h 78840"/>
                  <a:gd name="connsiteX6" fmla="*/ 3089 w 78780"/>
                  <a:gd name="connsiteY6" fmla="*/ 54826 h 78840"/>
                  <a:gd name="connsiteX7" fmla="*/ 24123 w 78780"/>
                  <a:gd name="connsiteY7" fmla="*/ 75747 h 78840"/>
                  <a:gd name="connsiteX8" fmla="*/ 39484 w 78780"/>
                  <a:gd name="connsiteY8" fmla="*/ 78840 h 78840"/>
                  <a:gd name="connsiteX9" fmla="*/ 54782 w 78780"/>
                  <a:gd name="connsiteY9" fmla="*/ 75752 h 78840"/>
                  <a:gd name="connsiteX10" fmla="*/ 75686 w 78780"/>
                  <a:gd name="connsiteY10" fmla="*/ 54842 h 78840"/>
                  <a:gd name="connsiteX11" fmla="*/ 78780 w 78780"/>
                  <a:gd name="connsiteY11" fmla="*/ 39545 h 78840"/>
                  <a:gd name="connsiteX12" fmla="*/ 75697 w 78780"/>
                  <a:gd name="connsiteY12" fmla="*/ 24178 h 78840"/>
                  <a:gd name="connsiteX13" fmla="*/ 67259 w 78780"/>
                  <a:gd name="connsiteY13" fmla="*/ 11561 h 7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8780" h="78840">
                    <a:moveTo>
                      <a:pt x="67259" y="11561"/>
                    </a:moveTo>
                    <a:lnTo>
                      <a:pt x="67259" y="11561"/>
                    </a:lnTo>
                    <a:cubicBezTo>
                      <a:pt x="51899" y="-3831"/>
                      <a:pt x="26972" y="-3857"/>
                      <a:pt x="11580" y="11503"/>
                    </a:cubicBezTo>
                    <a:cubicBezTo>
                      <a:pt x="11561" y="11522"/>
                      <a:pt x="11541" y="11541"/>
                      <a:pt x="11522" y="11561"/>
                    </a:cubicBezTo>
                    <a:cubicBezTo>
                      <a:pt x="7920" y="15176"/>
                      <a:pt x="5052" y="19455"/>
                      <a:pt x="3078" y="24161"/>
                    </a:cubicBezTo>
                    <a:cubicBezTo>
                      <a:pt x="1023" y="29023"/>
                      <a:pt x="-24" y="34251"/>
                      <a:pt x="1" y="39528"/>
                    </a:cubicBezTo>
                    <a:cubicBezTo>
                      <a:pt x="-29" y="44785"/>
                      <a:pt x="1022" y="49992"/>
                      <a:pt x="3089" y="54826"/>
                    </a:cubicBezTo>
                    <a:cubicBezTo>
                      <a:pt x="7106" y="64274"/>
                      <a:pt x="14653" y="71781"/>
                      <a:pt x="24123" y="75747"/>
                    </a:cubicBezTo>
                    <a:cubicBezTo>
                      <a:pt x="28983" y="77801"/>
                      <a:pt x="34208" y="78853"/>
                      <a:pt x="39484" y="78840"/>
                    </a:cubicBezTo>
                    <a:cubicBezTo>
                      <a:pt x="44741" y="78866"/>
                      <a:pt x="49947" y="77815"/>
                      <a:pt x="54782" y="75752"/>
                    </a:cubicBezTo>
                    <a:cubicBezTo>
                      <a:pt x="64184" y="71736"/>
                      <a:pt x="71673" y="64246"/>
                      <a:pt x="75686" y="54842"/>
                    </a:cubicBezTo>
                    <a:cubicBezTo>
                      <a:pt x="77752" y="50008"/>
                      <a:pt x="78805" y="44801"/>
                      <a:pt x="78780" y="39545"/>
                    </a:cubicBezTo>
                    <a:cubicBezTo>
                      <a:pt x="78800" y="34267"/>
                      <a:pt x="77751" y="29040"/>
                      <a:pt x="75697" y="24178"/>
                    </a:cubicBezTo>
                    <a:cubicBezTo>
                      <a:pt x="73725" y="19467"/>
                      <a:pt x="70859" y="15182"/>
                      <a:pt x="67259" y="11561"/>
                    </a:cubicBezTo>
                    <a:close/>
                  </a:path>
                </a:pathLst>
              </a:custGeom>
              <a:solidFill>
                <a:schemeClr val="tx2">
                  <a:lumMod val="95000"/>
                  <a:lumOff val="5000"/>
                </a:schemeClr>
              </a:solidFill>
              <a:ln w="5358" cap="flat">
                <a:solidFill>
                  <a:schemeClr val="tx2">
                    <a:lumMod val="95000"/>
                    <a:lumOff val="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FF4866F0-654B-4D32-8EAE-6887700F6E5B}"/>
                  </a:ext>
                </a:extLst>
              </p:cNvPr>
              <p:cNvSpPr/>
              <p:nvPr/>
            </p:nvSpPr>
            <p:spPr>
              <a:xfrm>
                <a:off x="3982330" y="4840685"/>
                <a:ext cx="273916" cy="323155"/>
              </a:xfrm>
              <a:custGeom>
                <a:avLst/>
                <a:gdLst>
                  <a:gd name="connsiteX0" fmla="*/ 273002 w 273916"/>
                  <a:gd name="connsiteY0" fmla="*/ 121058 h 323155"/>
                  <a:gd name="connsiteX1" fmla="*/ 121044 w 273916"/>
                  <a:gd name="connsiteY1" fmla="*/ 941 h 323155"/>
                  <a:gd name="connsiteX2" fmla="*/ 0 w 273916"/>
                  <a:gd name="connsiteY2" fmla="*/ 136511 h 323155"/>
                  <a:gd name="connsiteX3" fmla="*/ 64455 w 273916"/>
                  <a:gd name="connsiteY3" fmla="*/ 136511 h 323155"/>
                  <a:gd name="connsiteX4" fmla="*/ 136936 w 273916"/>
                  <a:gd name="connsiteY4" fmla="*/ 64024 h 323155"/>
                  <a:gd name="connsiteX5" fmla="*/ 209423 w 273916"/>
                  <a:gd name="connsiteY5" fmla="*/ 136505 h 323155"/>
                  <a:gd name="connsiteX6" fmla="*/ 175434 w 273916"/>
                  <a:gd name="connsiteY6" fmla="*/ 197926 h 323155"/>
                  <a:gd name="connsiteX7" fmla="*/ 104696 w 273916"/>
                  <a:gd name="connsiteY7" fmla="*/ 323156 h 323155"/>
                  <a:gd name="connsiteX8" fmla="*/ 169150 w 273916"/>
                  <a:gd name="connsiteY8" fmla="*/ 323156 h 323155"/>
                  <a:gd name="connsiteX9" fmla="*/ 209746 w 273916"/>
                  <a:gd name="connsiteY9" fmla="*/ 252487 h 323155"/>
                  <a:gd name="connsiteX10" fmla="*/ 273002 w 273916"/>
                  <a:gd name="connsiteY10" fmla="*/ 121058 h 323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3916" h="323155">
                    <a:moveTo>
                      <a:pt x="273002" y="121058"/>
                    </a:moveTo>
                    <a:cubicBezTo>
                      <a:pt x="264210" y="45927"/>
                      <a:pt x="196176" y="-7851"/>
                      <a:pt x="121044" y="941"/>
                    </a:cubicBezTo>
                    <a:cubicBezTo>
                      <a:pt x="52208" y="8998"/>
                      <a:pt x="236" y="67205"/>
                      <a:pt x="0" y="136511"/>
                    </a:cubicBezTo>
                    <a:lnTo>
                      <a:pt x="64455" y="136511"/>
                    </a:lnTo>
                    <a:cubicBezTo>
                      <a:pt x="64453" y="96479"/>
                      <a:pt x="96904" y="64025"/>
                      <a:pt x="136936" y="64024"/>
                    </a:cubicBezTo>
                    <a:cubicBezTo>
                      <a:pt x="176968" y="64022"/>
                      <a:pt x="209422" y="96473"/>
                      <a:pt x="209423" y="136505"/>
                    </a:cubicBezTo>
                    <a:cubicBezTo>
                      <a:pt x="209424" y="161465"/>
                      <a:pt x="196584" y="184670"/>
                      <a:pt x="175434" y="197926"/>
                    </a:cubicBezTo>
                    <a:cubicBezTo>
                      <a:pt x="131789" y="224630"/>
                      <a:pt x="105037" y="271989"/>
                      <a:pt x="104696" y="323156"/>
                    </a:cubicBezTo>
                    <a:lnTo>
                      <a:pt x="169150" y="323156"/>
                    </a:lnTo>
                    <a:cubicBezTo>
                      <a:pt x="169561" y="294167"/>
                      <a:pt x="184911" y="267445"/>
                      <a:pt x="209746" y="252487"/>
                    </a:cubicBezTo>
                    <a:cubicBezTo>
                      <a:pt x="254456" y="224581"/>
                      <a:pt x="279084" y="173411"/>
                      <a:pt x="273002" y="121058"/>
                    </a:cubicBezTo>
                    <a:close/>
                  </a:path>
                </a:pathLst>
              </a:custGeom>
              <a:solidFill>
                <a:schemeClr val="tx2">
                  <a:lumMod val="95000"/>
                  <a:lumOff val="5000"/>
                </a:schemeClr>
              </a:solidFill>
              <a:ln w="5358" cap="flat">
                <a:solidFill>
                  <a:schemeClr val="tx2">
                    <a:lumMod val="95000"/>
                    <a:lumOff val="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641954A7-C6D3-48C3-AC4A-2853D76D42EE}"/>
                  </a:ext>
                </a:extLst>
              </p:cNvPr>
              <p:cNvSpPr/>
              <p:nvPr/>
            </p:nvSpPr>
            <p:spPr>
              <a:xfrm>
                <a:off x="4080885" y="5201889"/>
                <a:ext cx="78780" cy="78840"/>
              </a:xfrm>
              <a:custGeom>
                <a:avLst/>
                <a:gdLst>
                  <a:gd name="connsiteX0" fmla="*/ 67259 w 78780"/>
                  <a:gd name="connsiteY0" fmla="*/ 11561 h 78840"/>
                  <a:gd name="connsiteX1" fmla="*/ 67259 w 78780"/>
                  <a:gd name="connsiteY1" fmla="*/ 11561 h 78840"/>
                  <a:gd name="connsiteX2" fmla="*/ 11580 w 78780"/>
                  <a:gd name="connsiteY2" fmla="*/ 11503 h 78840"/>
                  <a:gd name="connsiteX3" fmla="*/ 11522 w 78780"/>
                  <a:gd name="connsiteY3" fmla="*/ 11561 h 78840"/>
                  <a:gd name="connsiteX4" fmla="*/ 3078 w 78780"/>
                  <a:gd name="connsiteY4" fmla="*/ 24161 h 78840"/>
                  <a:gd name="connsiteX5" fmla="*/ 1 w 78780"/>
                  <a:gd name="connsiteY5" fmla="*/ 39528 h 78840"/>
                  <a:gd name="connsiteX6" fmla="*/ 3089 w 78780"/>
                  <a:gd name="connsiteY6" fmla="*/ 54826 h 78840"/>
                  <a:gd name="connsiteX7" fmla="*/ 24123 w 78780"/>
                  <a:gd name="connsiteY7" fmla="*/ 75747 h 78840"/>
                  <a:gd name="connsiteX8" fmla="*/ 39484 w 78780"/>
                  <a:gd name="connsiteY8" fmla="*/ 78840 h 78840"/>
                  <a:gd name="connsiteX9" fmla="*/ 54782 w 78780"/>
                  <a:gd name="connsiteY9" fmla="*/ 75752 h 78840"/>
                  <a:gd name="connsiteX10" fmla="*/ 75686 w 78780"/>
                  <a:gd name="connsiteY10" fmla="*/ 54842 h 78840"/>
                  <a:gd name="connsiteX11" fmla="*/ 78780 w 78780"/>
                  <a:gd name="connsiteY11" fmla="*/ 39545 h 78840"/>
                  <a:gd name="connsiteX12" fmla="*/ 75697 w 78780"/>
                  <a:gd name="connsiteY12" fmla="*/ 24178 h 78840"/>
                  <a:gd name="connsiteX13" fmla="*/ 67259 w 78780"/>
                  <a:gd name="connsiteY13" fmla="*/ 11561 h 7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8780" h="78840">
                    <a:moveTo>
                      <a:pt x="67259" y="11561"/>
                    </a:moveTo>
                    <a:lnTo>
                      <a:pt x="67259" y="11561"/>
                    </a:lnTo>
                    <a:cubicBezTo>
                      <a:pt x="51899" y="-3831"/>
                      <a:pt x="26972" y="-3857"/>
                      <a:pt x="11580" y="11503"/>
                    </a:cubicBezTo>
                    <a:cubicBezTo>
                      <a:pt x="11561" y="11522"/>
                      <a:pt x="11541" y="11541"/>
                      <a:pt x="11522" y="11561"/>
                    </a:cubicBezTo>
                    <a:cubicBezTo>
                      <a:pt x="7920" y="15176"/>
                      <a:pt x="5052" y="19455"/>
                      <a:pt x="3078" y="24161"/>
                    </a:cubicBezTo>
                    <a:cubicBezTo>
                      <a:pt x="1023" y="29023"/>
                      <a:pt x="-24" y="34251"/>
                      <a:pt x="1" y="39528"/>
                    </a:cubicBezTo>
                    <a:cubicBezTo>
                      <a:pt x="-29" y="44785"/>
                      <a:pt x="1022" y="49992"/>
                      <a:pt x="3089" y="54826"/>
                    </a:cubicBezTo>
                    <a:cubicBezTo>
                      <a:pt x="7106" y="64274"/>
                      <a:pt x="14653" y="71781"/>
                      <a:pt x="24123" y="75747"/>
                    </a:cubicBezTo>
                    <a:cubicBezTo>
                      <a:pt x="28983" y="77801"/>
                      <a:pt x="34208" y="78853"/>
                      <a:pt x="39484" y="78840"/>
                    </a:cubicBezTo>
                    <a:cubicBezTo>
                      <a:pt x="44741" y="78866"/>
                      <a:pt x="49947" y="77815"/>
                      <a:pt x="54782" y="75752"/>
                    </a:cubicBezTo>
                    <a:cubicBezTo>
                      <a:pt x="64184" y="71736"/>
                      <a:pt x="71673" y="64246"/>
                      <a:pt x="75686" y="54842"/>
                    </a:cubicBezTo>
                    <a:cubicBezTo>
                      <a:pt x="77752" y="50008"/>
                      <a:pt x="78805" y="44801"/>
                      <a:pt x="78780" y="39545"/>
                    </a:cubicBezTo>
                    <a:cubicBezTo>
                      <a:pt x="78800" y="34267"/>
                      <a:pt x="77751" y="29040"/>
                      <a:pt x="75697" y="24178"/>
                    </a:cubicBezTo>
                    <a:cubicBezTo>
                      <a:pt x="73725" y="19467"/>
                      <a:pt x="70859" y="15182"/>
                      <a:pt x="67259" y="11561"/>
                    </a:cubicBezTo>
                    <a:close/>
                  </a:path>
                </a:pathLst>
              </a:custGeom>
              <a:solidFill>
                <a:schemeClr val="tx2">
                  <a:lumMod val="95000"/>
                  <a:lumOff val="5000"/>
                </a:schemeClr>
              </a:solidFill>
              <a:ln w="5358" cap="flat">
                <a:solidFill>
                  <a:schemeClr val="tx2">
                    <a:lumMod val="95000"/>
                    <a:lumOff val="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E4028CF8-DCE2-4031-9085-B4716CD0A0C8}"/>
                  </a:ext>
                </a:extLst>
              </p:cNvPr>
              <p:cNvSpPr/>
              <p:nvPr/>
            </p:nvSpPr>
            <p:spPr>
              <a:xfrm>
                <a:off x="5138014" y="4840685"/>
                <a:ext cx="273916" cy="323155"/>
              </a:xfrm>
              <a:custGeom>
                <a:avLst/>
                <a:gdLst>
                  <a:gd name="connsiteX0" fmla="*/ 273002 w 273916"/>
                  <a:gd name="connsiteY0" fmla="*/ 121058 h 323155"/>
                  <a:gd name="connsiteX1" fmla="*/ 121044 w 273916"/>
                  <a:gd name="connsiteY1" fmla="*/ 941 h 323155"/>
                  <a:gd name="connsiteX2" fmla="*/ 0 w 273916"/>
                  <a:gd name="connsiteY2" fmla="*/ 136511 h 323155"/>
                  <a:gd name="connsiteX3" fmla="*/ 64455 w 273916"/>
                  <a:gd name="connsiteY3" fmla="*/ 136511 h 323155"/>
                  <a:gd name="connsiteX4" fmla="*/ 136936 w 273916"/>
                  <a:gd name="connsiteY4" fmla="*/ 64024 h 323155"/>
                  <a:gd name="connsiteX5" fmla="*/ 209423 w 273916"/>
                  <a:gd name="connsiteY5" fmla="*/ 136505 h 323155"/>
                  <a:gd name="connsiteX6" fmla="*/ 175434 w 273916"/>
                  <a:gd name="connsiteY6" fmla="*/ 197926 h 323155"/>
                  <a:gd name="connsiteX7" fmla="*/ 104696 w 273916"/>
                  <a:gd name="connsiteY7" fmla="*/ 323156 h 323155"/>
                  <a:gd name="connsiteX8" fmla="*/ 169150 w 273916"/>
                  <a:gd name="connsiteY8" fmla="*/ 323156 h 323155"/>
                  <a:gd name="connsiteX9" fmla="*/ 209746 w 273916"/>
                  <a:gd name="connsiteY9" fmla="*/ 252487 h 323155"/>
                  <a:gd name="connsiteX10" fmla="*/ 273002 w 273916"/>
                  <a:gd name="connsiteY10" fmla="*/ 121058 h 323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3916" h="323155">
                    <a:moveTo>
                      <a:pt x="273002" y="121058"/>
                    </a:moveTo>
                    <a:cubicBezTo>
                      <a:pt x="264210" y="45927"/>
                      <a:pt x="196176" y="-7851"/>
                      <a:pt x="121044" y="941"/>
                    </a:cubicBezTo>
                    <a:cubicBezTo>
                      <a:pt x="52208" y="8998"/>
                      <a:pt x="236" y="67205"/>
                      <a:pt x="0" y="136511"/>
                    </a:cubicBezTo>
                    <a:lnTo>
                      <a:pt x="64455" y="136511"/>
                    </a:lnTo>
                    <a:cubicBezTo>
                      <a:pt x="64453" y="96479"/>
                      <a:pt x="96904" y="64025"/>
                      <a:pt x="136936" y="64024"/>
                    </a:cubicBezTo>
                    <a:cubicBezTo>
                      <a:pt x="176968" y="64022"/>
                      <a:pt x="209422" y="96473"/>
                      <a:pt x="209423" y="136505"/>
                    </a:cubicBezTo>
                    <a:cubicBezTo>
                      <a:pt x="209424" y="161465"/>
                      <a:pt x="196584" y="184670"/>
                      <a:pt x="175434" y="197926"/>
                    </a:cubicBezTo>
                    <a:cubicBezTo>
                      <a:pt x="131789" y="224630"/>
                      <a:pt x="105037" y="271989"/>
                      <a:pt x="104696" y="323156"/>
                    </a:cubicBezTo>
                    <a:lnTo>
                      <a:pt x="169150" y="323156"/>
                    </a:lnTo>
                    <a:cubicBezTo>
                      <a:pt x="169561" y="294167"/>
                      <a:pt x="184911" y="267445"/>
                      <a:pt x="209746" y="252487"/>
                    </a:cubicBezTo>
                    <a:cubicBezTo>
                      <a:pt x="254456" y="224581"/>
                      <a:pt x="279084" y="173411"/>
                      <a:pt x="273002" y="121058"/>
                    </a:cubicBezTo>
                    <a:close/>
                  </a:path>
                </a:pathLst>
              </a:custGeom>
              <a:solidFill>
                <a:schemeClr val="tx2">
                  <a:lumMod val="95000"/>
                  <a:lumOff val="5000"/>
                </a:schemeClr>
              </a:solidFill>
              <a:ln w="5358" cap="flat">
                <a:solidFill>
                  <a:schemeClr val="tx2">
                    <a:lumMod val="95000"/>
                    <a:lumOff val="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65BF40E5-9C63-4A4E-B9A2-63087A62D725}"/>
                  </a:ext>
                </a:extLst>
              </p:cNvPr>
              <p:cNvSpPr/>
              <p:nvPr/>
            </p:nvSpPr>
            <p:spPr>
              <a:xfrm>
                <a:off x="5236569" y="5201889"/>
                <a:ext cx="78780" cy="78840"/>
              </a:xfrm>
              <a:custGeom>
                <a:avLst/>
                <a:gdLst>
                  <a:gd name="connsiteX0" fmla="*/ 67259 w 78780"/>
                  <a:gd name="connsiteY0" fmla="*/ 11561 h 78840"/>
                  <a:gd name="connsiteX1" fmla="*/ 67259 w 78780"/>
                  <a:gd name="connsiteY1" fmla="*/ 11561 h 78840"/>
                  <a:gd name="connsiteX2" fmla="*/ 11580 w 78780"/>
                  <a:gd name="connsiteY2" fmla="*/ 11503 h 78840"/>
                  <a:gd name="connsiteX3" fmla="*/ 11522 w 78780"/>
                  <a:gd name="connsiteY3" fmla="*/ 11561 h 78840"/>
                  <a:gd name="connsiteX4" fmla="*/ 3078 w 78780"/>
                  <a:gd name="connsiteY4" fmla="*/ 24161 h 78840"/>
                  <a:gd name="connsiteX5" fmla="*/ 1 w 78780"/>
                  <a:gd name="connsiteY5" fmla="*/ 39528 h 78840"/>
                  <a:gd name="connsiteX6" fmla="*/ 3089 w 78780"/>
                  <a:gd name="connsiteY6" fmla="*/ 54826 h 78840"/>
                  <a:gd name="connsiteX7" fmla="*/ 24123 w 78780"/>
                  <a:gd name="connsiteY7" fmla="*/ 75747 h 78840"/>
                  <a:gd name="connsiteX8" fmla="*/ 39484 w 78780"/>
                  <a:gd name="connsiteY8" fmla="*/ 78840 h 78840"/>
                  <a:gd name="connsiteX9" fmla="*/ 54782 w 78780"/>
                  <a:gd name="connsiteY9" fmla="*/ 75752 h 78840"/>
                  <a:gd name="connsiteX10" fmla="*/ 75686 w 78780"/>
                  <a:gd name="connsiteY10" fmla="*/ 54842 h 78840"/>
                  <a:gd name="connsiteX11" fmla="*/ 78780 w 78780"/>
                  <a:gd name="connsiteY11" fmla="*/ 39545 h 78840"/>
                  <a:gd name="connsiteX12" fmla="*/ 75697 w 78780"/>
                  <a:gd name="connsiteY12" fmla="*/ 24178 h 78840"/>
                  <a:gd name="connsiteX13" fmla="*/ 67259 w 78780"/>
                  <a:gd name="connsiteY13" fmla="*/ 11561 h 7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8780" h="78840">
                    <a:moveTo>
                      <a:pt x="67259" y="11561"/>
                    </a:moveTo>
                    <a:lnTo>
                      <a:pt x="67259" y="11561"/>
                    </a:lnTo>
                    <a:cubicBezTo>
                      <a:pt x="51899" y="-3831"/>
                      <a:pt x="26972" y="-3857"/>
                      <a:pt x="11580" y="11503"/>
                    </a:cubicBezTo>
                    <a:cubicBezTo>
                      <a:pt x="11561" y="11522"/>
                      <a:pt x="11541" y="11541"/>
                      <a:pt x="11522" y="11561"/>
                    </a:cubicBezTo>
                    <a:cubicBezTo>
                      <a:pt x="7920" y="15176"/>
                      <a:pt x="5052" y="19455"/>
                      <a:pt x="3078" y="24161"/>
                    </a:cubicBezTo>
                    <a:cubicBezTo>
                      <a:pt x="1023" y="29023"/>
                      <a:pt x="-24" y="34251"/>
                      <a:pt x="1" y="39528"/>
                    </a:cubicBezTo>
                    <a:cubicBezTo>
                      <a:pt x="-29" y="44785"/>
                      <a:pt x="1022" y="49992"/>
                      <a:pt x="3089" y="54826"/>
                    </a:cubicBezTo>
                    <a:cubicBezTo>
                      <a:pt x="7106" y="64274"/>
                      <a:pt x="14653" y="71781"/>
                      <a:pt x="24123" y="75747"/>
                    </a:cubicBezTo>
                    <a:cubicBezTo>
                      <a:pt x="28983" y="77801"/>
                      <a:pt x="34208" y="78853"/>
                      <a:pt x="39484" y="78840"/>
                    </a:cubicBezTo>
                    <a:cubicBezTo>
                      <a:pt x="44741" y="78866"/>
                      <a:pt x="49947" y="77815"/>
                      <a:pt x="54782" y="75752"/>
                    </a:cubicBezTo>
                    <a:cubicBezTo>
                      <a:pt x="64184" y="71736"/>
                      <a:pt x="71673" y="64246"/>
                      <a:pt x="75686" y="54842"/>
                    </a:cubicBezTo>
                    <a:cubicBezTo>
                      <a:pt x="77752" y="50008"/>
                      <a:pt x="78805" y="44801"/>
                      <a:pt x="78780" y="39545"/>
                    </a:cubicBezTo>
                    <a:cubicBezTo>
                      <a:pt x="78800" y="34267"/>
                      <a:pt x="77751" y="29040"/>
                      <a:pt x="75697" y="24178"/>
                    </a:cubicBezTo>
                    <a:cubicBezTo>
                      <a:pt x="73725" y="19467"/>
                      <a:pt x="70859" y="15182"/>
                      <a:pt x="67259" y="11561"/>
                    </a:cubicBezTo>
                    <a:close/>
                  </a:path>
                </a:pathLst>
              </a:custGeom>
              <a:solidFill>
                <a:schemeClr val="tx2">
                  <a:lumMod val="95000"/>
                  <a:lumOff val="5000"/>
                </a:schemeClr>
              </a:solidFill>
              <a:ln w="5358" cap="flat">
                <a:solidFill>
                  <a:schemeClr val="tx2">
                    <a:lumMod val="95000"/>
                    <a:lumOff val="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668D868B-58CC-435A-8B52-7180295AA9FA}"/>
                  </a:ext>
                </a:extLst>
              </p:cNvPr>
              <p:cNvSpPr/>
              <p:nvPr/>
            </p:nvSpPr>
            <p:spPr>
              <a:xfrm>
                <a:off x="3982330" y="4283640"/>
                <a:ext cx="273916" cy="323155"/>
              </a:xfrm>
              <a:custGeom>
                <a:avLst/>
                <a:gdLst>
                  <a:gd name="connsiteX0" fmla="*/ 273002 w 273916"/>
                  <a:gd name="connsiteY0" fmla="*/ 121058 h 323155"/>
                  <a:gd name="connsiteX1" fmla="*/ 121044 w 273916"/>
                  <a:gd name="connsiteY1" fmla="*/ 941 h 323155"/>
                  <a:gd name="connsiteX2" fmla="*/ 0 w 273916"/>
                  <a:gd name="connsiteY2" fmla="*/ 136511 h 323155"/>
                  <a:gd name="connsiteX3" fmla="*/ 64455 w 273916"/>
                  <a:gd name="connsiteY3" fmla="*/ 136511 h 323155"/>
                  <a:gd name="connsiteX4" fmla="*/ 136936 w 273916"/>
                  <a:gd name="connsiteY4" fmla="*/ 64024 h 323155"/>
                  <a:gd name="connsiteX5" fmla="*/ 209423 w 273916"/>
                  <a:gd name="connsiteY5" fmla="*/ 136505 h 323155"/>
                  <a:gd name="connsiteX6" fmla="*/ 175434 w 273916"/>
                  <a:gd name="connsiteY6" fmla="*/ 197926 h 323155"/>
                  <a:gd name="connsiteX7" fmla="*/ 104696 w 273916"/>
                  <a:gd name="connsiteY7" fmla="*/ 323156 h 323155"/>
                  <a:gd name="connsiteX8" fmla="*/ 169150 w 273916"/>
                  <a:gd name="connsiteY8" fmla="*/ 323156 h 323155"/>
                  <a:gd name="connsiteX9" fmla="*/ 209746 w 273916"/>
                  <a:gd name="connsiteY9" fmla="*/ 252487 h 323155"/>
                  <a:gd name="connsiteX10" fmla="*/ 273002 w 273916"/>
                  <a:gd name="connsiteY10" fmla="*/ 121058 h 323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3916" h="323155">
                    <a:moveTo>
                      <a:pt x="273002" y="121058"/>
                    </a:moveTo>
                    <a:cubicBezTo>
                      <a:pt x="264210" y="45927"/>
                      <a:pt x="196176" y="-7851"/>
                      <a:pt x="121044" y="941"/>
                    </a:cubicBezTo>
                    <a:cubicBezTo>
                      <a:pt x="52208" y="8998"/>
                      <a:pt x="236" y="67205"/>
                      <a:pt x="0" y="136511"/>
                    </a:cubicBezTo>
                    <a:lnTo>
                      <a:pt x="64455" y="136511"/>
                    </a:lnTo>
                    <a:cubicBezTo>
                      <a:pt x="64453" y="96479"/>
                      <a:pt x="96904" y="64025"/>
                      <a:pt x="136936" y="64024"/>
                    </a:cubicBezTo>
                    <a:cubicBezTo>
                      <a:pt x="176968" y="64022"/>
                      <a:pt x="209422" y="96473"/>
                      <a:pt x="209423" y="136505"/>
                    </a:cubicBezTo>
                    <a:cubicBezTo>
                      <a:pt x="209424" y="161465"/>
                      <a:pt x="196584" y="184670"/>
                      <a:pt x="175434" y="197926"/>
                    </a:cubicBezTo>
                    <a:cubicBezTo>
                      <a:pt x="131789" y="224630"/>
                      <a:pt x="105037" y="271989"/>
                      <a:pt x="104696" y="323156"/>
                    </a:cubicBezTo>
                    <a:lnTo>
                      <a:pt x="169150" y="323156"/>
                    </a:lnTo>
                    <a:cubicBezTo>
                      <a:pt x="169561" y="294167"/>
                      <a:pt x="184911" y="267445"/>
                      <a:pt x="209746" y="252487"/>
                    </a:cubicBezTo>
                    <a:cubicBezTo>
                      <a:pt x="254456" y="224581"/>
                      <a:pt x="279084" y="173411"/>
                      <a:pt x="273002" y="121058"/>
                    </a:cubicBezTo>
                    <a:close/>
                  </a:path>
                </a:pathLst>
              </a:custGeom>
              <a:solidFill>
                <a:schemeClr val="tx2">
                  <a:lumMod val="95000"/>
                  <a:lumOff val="5000"/>
                </a:schemeClr>
              </a:solidFill>
              <a:ln w="5358" cap="flat">
                <a:solidFill>
                  <a:schemeClr val="tx2">
                    <a:lumMod val="95000"/>
                    <a:lumOff val="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70CAC09E-2FC8-48C9-A8F0-A2F8D8F62FA8}"/>
                  </a:ext>
                </a:extLst>
              </p:cNvPr>
              <p:cNvSpPr/>
              <p:nvPr/>
            </p:nvSpPr>
            <p:spPr>
              <a:xfrm>
                <a:off x="4080885" y="4644844"/>
                <a:ext cx="78780" cy="78840"/>
              </a:xfrm>
              <a:custGeom>
                <a:avLst/>
                <a:gdLst>
                  <a:gd name="connsiteX0" fmla="*/ 67259 w 78780"/>
                  <a:gd name="connsiteY0" fmla="*/ 11561 h 78840"/>
                  <a:gd name="connsiteX1" fmla="*/ 67259 w 78780"/>
                  <a:gd name="connsiteY1" fmla="*/ 11561 h 78840"/>
                  <a:gd name="connsiteX2" fmla="*/ 11580 w 78780"/>
                  <a:gd name="connsiteY2" fmla="*/ 11503 h 78840"/>
                  <a:gd name="connsiteX3" fmla="*/ 11522 w 78780"/>
                  <a:gd name="connsiteY3" fmla="*/ 11561 h 78840"/>
                  <a:gd name="connsiteX4" fmla="*/ 3078 w 78780"/>
                  <a:gd name="connsiteY4" fmla="*/ 24161 h 78840"/>
                  <a:gd name="connsiteX5" fmla="*/ 1 w 78780"/>
                  <a:gd name="connsiteY5" fmla="*/ 39528 h 78840"/>
                  <a:gd name="connsiteX6" fmla="*/ 3089 w 78780"/>
                  <a:gd name="connsiteY6" fmla="*/ 54826 h 78840"/>
                  <a:gd name="connsiteX7" fmla="*/ 24123 w 78780"/>
                  <a:gd name="connsiteY7" fmla="*/ 75747 h 78840"/>
                  <a:gd name="connsiteX8" fmla="*/ 39484 w 78780"/>
                  <a:gd name="connsiteY8" fmla="*/ 78840 h 78840"/>
                  <a:gd name="connsiteX9" fmla="*/ 54782 w 78780"/>
                  <a:gd name="connsiteY9" fmla="*/ 75752 h 78840"/>
                  <a:gd name="connsiteX10" fmla="*/ 75686 w 78780"/>
                  <a:gd name="connsiteY10" fmla="*/ 54842 h 78840"/>
                  <a:gd name="connsiteX11" fmla="*/ 78780 w 78780"/>
                  <a:gd name="connsiteY11" fmla="*/ 39545 h 78840"/>
                  <a:gd name="connsiteX12" fmla="*/ 75697 w 78780"/>
                  <a:gd name="connsiteY12" fmla="*/ 24178 h 78840"/>
                  <a:gd name="connsiteX13" fmla="*/ 67259 w 78780"/>
                  <a:gd name="connsiteY13" fmla="*/ 11561 h 7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8780" h="78840">
                    <a:moveTo>
                      <a:pt x="67259" y="11561"/>
                    </a:moveTo>
                    <a:lnTo>
                      <a:pt x="67259" y="11561"/>
                    </a:lnTo>
                    <a:cubicBezTo>
                      <a:pt x="51899" y="-3831"/>
                      <a:pt x="26972" y="-3857"/>
                      <a:pt x="11580" y="11503"/>
                    </a:cubicBezTo>
                    <a:cubicBezTo>
                      <a:pt x="11561" y="11522"/>
                      <a:pt x="11541" y="11541"/>
                      <a:pt x="11522" y="11561"/>
                    </a:cubicBezTo>
                    <a:cubicBezTo>
                      <a:pt x="7920" y="15176"/>
                      <a:pt x="5052" y="19455"/>
                      <a:pt x="3078" y="24161"/>
                    </a:cubicBezTo>
                    <a:cubicBezTo>
                      <a:pt x="1023" y="29023"/>
                      <a:pt x="-24" y="34251"/>
                      <a:pt x="1" y="39528"/>
                    </a:cubicBezTo>
                    <a:cubicBezTo>
                      <a:pt x="-29" y="44785"/>
                      <a:pt x="1022" y="49992"/>
                      <a:pt x="3089" y="54826"/>
                    </a:cubicBezTo>
                    <a:cubicBezTo>
                      <a:pt x="7106" y="64274"/>
                      <a:pt x="14653" y="71781"/>
                      <a:pt x="24123" y="75747"/>
                    </a:cubicBezTo>
                    <a:cubicBezTo>
                      <a:pt x="28983" y="77801"/>
                      <a:pt x="34208" y="78853"/>
                      <a:pt x="39484" y="78840"/>
                    </a:cubicBezTo>
                    <a:cubicBezTo>
                      <a:pt x="44741" y="78866"/>
                      <a:pt x="49947" y="77815"/>
                      <a:pt x="54782" y="75752"/>
                    </a:cubicBezTo>
                    <a:cubicBezTo>
                      <a:pt x="64184" y="71736"/>
                      <a:pt x="71673" y="64246"/>
                      <a:pt x="75686" y="54842"/>
                    </a:cubicBezTo>
                    <a:cubicBezTo>
                      <a:pt x="77752" y="50008"/>
                      <a:pt x="78805" y="44801"/>
                      <a:pt x="78780" y="39545"/>
                    </a:cubicBezTo>
                    <a:cubicBezTo>
                      <a:pt x="78800" y="34267"/>
                      <a:pt x="77751" y="29040"/>
                      <a:pt x="75697" y="24178"/>
                    </a:cubicBezTo>
                    <a:cubicBezTo>
                      <a:pt x="73725" y="19467"/>
                      <a:pt x="70859" y="15182"/>
                      <a:pt x="67259" y="11561"/>
                    </a:cubicBezTo>
                    <a:close/>
                  </a:path>
                </a:pathLst>
              </a:custGeom>
              <a:solidFill>
                <a:schemeClr val="tx2">
                  <a:lumMod val="95000"/>
                  <a:lumOff val="5000"/>
                </a:schemeClr>
              </a:solidFill>
              <a:ln w="5358" cap="flat">
                <a:solidFill>
                  <a:schemeClr val="tx2">
                    <a:lumMod val="95000"/>
                    <a:lumOff val="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88" name="Graphic 59" descr="Checkmark with solid fill">
                <a:extLst>
                  <a:ext uri="{FF2B5EF4-FFF2-40B4-BE49-F238E27FC236}">
                    <a16:creationId xmlns:a16="http://schemas.microsoft.com/office/drawing/2014/main" id="{B72F0A77-850D-4965-9D01-24E654A25A06}"/>
                  </a:ext>
                </a:extLst>
              </p:cNvPr>
              <p:cNvSpPr/>
              <p:nvPr/>
            </p:nvSpPr>
            <p:spPr>
              <a:xfrm>
                <a:off x="6277094" y="5419982"/>
                <a:ext cx="496299" cy="348591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89" name="Graphic 60" descr="Checkmark with solid fill">
                <a:extLst>
                  <a:ext uri="{FF2B5EF4-FFF2-40B4-BE49-F238E27FC236}">
                    <a16:creationId xmlns:a16="http://schemas.microsoft.com/office/drawing/2014/main" id="{6DA1F67F-C87C-4EFA-A8A1-185A1FBDAF87}"/>
                  </a:ext>
                </a:extLst>
              </p:cNvPr>
              <p:cNvSpPr/>
              <p:nvPr/>
            </p:nvSpPr>
            <p:spPr>
              <a:xfrm>
                <a:off x="5061239" y="5419982"/>
                <a:ext cx="496299" cy="348591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90" name="Graphic 61" descr="Checkmark with solid fill">
                <a:extLst>
                  <a:ext uri="{FF2B5EF4-FFF2-40B4-BE49-F238E27FC236}">
                    <a16:creationId xmlns:a16="http://schemas.microsoft.com/office/drawing/2014/main" id="{FB592E6F-2E44-426D-8D3A-D638A9FA451C}"/>
                  </a:ext>
                </a:extLst>
              </p:cNvPr>
              <p:cNvSpPr/>
              <p:nvPr/>
            </p:nvSpPr>
            <p:spPr>
              <a:xfrm>
                <a:off x="3938086" y="5419982"/>
                <a:ext cx="496299" cy="348591"/>
              </a:xfrm>
              <a:custGeom>
                <a:avLst/>
                <a:gdLst>
                  <a:gd name="connsiteX0" fmla="*/ 452793 w 496299"/>
                  <a:gd name="connsiteY0" fmla="*/ 0 h 348591"/>
                  <a:gd name="connsiteX1" fmla="*/ 177787 w 496299"/>
                  <a:gd name="connsiteY1" fmla="*/ 259966 h 348591"/>
                  <a:gd name="connsiteX2" fmla="*/ 45655 w 496299"/>
                  <a:gd name="connsiteY2" fmla="*/ 124612 h 348591"/>
                  <a:gd name="connsiteX3" fmla="*/ 0 w 496299"/>
                  <a:gd name="connsiteY3" fmla="*/ 168119 h 348591"/>
                  <a:gd name="connsiteX4" fmla="*/ 175639 w 496299"/>
                  <a:gd name="connsiteY4" fmla="*/ 348591 h 348591"/>
                  <a:gd name="connsiteX5" fmla="*/ 221831 w 496299"/>
                  <a:gd name="connsiteY5" fmla="*/ 305622 h 348591"/>
                  <a:gd name="connsiteX6" fmla="*/ 496300 w 496299"/>
                  <a:gd name="connsiteY6" fmla="*/ 45118 h 34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6299" h="348591">
                    <a:moveTo>
                      <a:pt x="452793" y="0"/>
                    </a:moveTo>
                    <a:lnTo>
                      <a:pt x="177787" y="259966"/>
                    </a:lnTo>
                    <a:lnTo>
                      <a:pt x="45655" y="124612"/>
                    </a:lnTo>
                    <a:lnTo>
                      <a:pt x="0" y="168119"/>
                    </a:lnTo>
                    <a:lnTo>
                      <a:pt x="175639" y="348591"/>
                    </a:lnTo>
                    <a:lnTo>
                      <a:pt x="221831" y="305622"/>
                    </a:lnTo>
                    <a:lnTo>
                      <a:pt x="496300" y="45118"/>
                    </a:lnTo>
                    <a:close/>
                  </a:path>
                </a:pathLst>
              </a:custGeom>
              <a:solidFill>
                <a:srgbClr val="10A055"/>
              </a:solidFill>
              <a:ln w="5358" cap="flat">
                <a:solidFill>
                  <a:srgbClr val="00B0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3ED1E5D4-F7CC-4C48-9417-10BF35E1F1A2}"/>
                </a:ext>
              </a:extLst>
            </p:cNvPr>
            <p:cNvSpPr/>
            <p:nvPr/>
          </p:nvSpPr>
          <p:spPr>
            <a:xfrm>
              <a:off x="3632768" y="5812031"/>
              <a:ext cx="273916" cy="323155"/>
            </a:xfrm>
            <a:custGeom>
              <a:avLst/>
              <a:gdLst>
                <a:gd name="connsiteX0" fmla="*/ 273002 w 273916"/>
                <a:gd name="connsiteY0" fmla="*/ 121058 h 323155"/>
                <a:gd name="connsiteX1" fmla="*/ 121044 w 273916"/>
                <a:gd name="connsiteY1" fmla="*/ 941 h 323155"/>
                <a:gd name="connsiteX2" fmla="*/ 0 w 273916"/>
                <a:gd name="connsiteY2" fmla="*/ 136511 h 323155"/>
                <a:gd name="connsiteX3" fmla="*/ 64455 w 273916"/>
                <a:gd name="connsiteY3" fmla="*/ 136511 h 323155"/>
                <a:gd name="connsiteX4" fmla="*/ 136936 w 273916"/>
                <a:gd name="connsiteY4" fmla="*/ 64024 h 323155"/>
                <a:gd name="connsiteX5" fmla="*/ 209423 w 273916"/>
                <a:gd name="connsiteY5" fmla="*/ 136505 h 323155"/>
                <a:gd name="connsiteX6" fmla="*/ 175434 w 273916"/>
                <a:gd name="connsiteY6" fmla="*/ 197926 h 323155"/>
                <a:gd name="connsiteX7" fmla="*/ 104696 w 273916"/>
                <a:gd name="connsiteY7" fmla="*/ 323156 h 323155"/>
                <a:gd name="connsiteX8" fmla="*/ 169150 w 273916"/>
                <a:gd name="connsiteY8" fmla="*/ 323156 h 323155"/>
                <a:gd name="connsiteX9" fmla="*/ 209746 w 273916"/>
                <a:gd name="connsiteY9" fmla="*/ 252487 h 323155"/>
                <a:gd name="connsiteX10" fmla="*/ 273002 w 273916"/>
                <a:gd name="connsiteY10" fmla="*/ 121058 h 323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3916" h="323155">
                  <a:moveTo>
                    <a:pt x="273002" y="121058"/>
                  </a:moveTo>
                  <a:cubicBezTo>
                    <a:pt x="264210" y="45927"/>
                    <a:pt x="196176" y="-7851"/>
                    <a:pt x="121044" y="941"/>
                  </a:cubicBezTo>
                  <a:cubicBezTo>
                    <a:pt x="52208" y="8998"/>
                    <a:pt x="236" y="67205"/>
                    <a:pt x="0" y="136511"/>
                  </a:cubicBezTo>
                  <a:lnTo>
                    <a:pt x="64455" y="136511"/>
                  </a:lnTo>
                  <a:cubicBezTo>
                    <a:pt x="64453" y="96479"/>
                    <a:pt x="96904" y="64025"/>
                    <a:pt x="136936" y="64024"/>
                  </a:cubicBezTo>
                  <a:cubicBezTo>
                    <a:pt x="176968" y="64022"/>
                    <a:pt x="209422" y="96473"/>
                    <a:pt x="209423" y="136505"/>
                  </a:cubicBezTo>
                  <a:cubicBezTo>
                    <a:pt x="209424" y="161465"/>
                    <a:pt x="196584" y="184670"/>
                    <a:pt x="175434" y="197926"/>
                  </a:cubicBezTo>
                  <a:cubicBezTo>
                    <a:pt x="131789" y="224630"/>
                    <a:pt x="105037" y="271989"/>
                    <a:pt x="104696" y="323156"/>
                  </a:cubicBezTo>
                  <a:lnTo>
                    <a:pt x="169150" y="323156"/>
                  </a:lnTo>
                  <a:cubicBezTo>
                    <a:pt x="169561" y="294167"/>
                    <a:pt x="184911" y="267445"/>
                    <a:pt x="209746" y="252487"/>
                  </a:cubicBezTo>
                  <a:cubicBezTo>
                    <a:pt x="254456" y="224581"/>
                    <a:pt x="279084" y="173411"/>
                    <a:pt x="273002" y="121058"/>
                  </a:cubicBezTo>
                  <a:close/>
                </a:path>
              </a:pathLst>
            </a:custGeom>
            <a:solidFill>
              <a:schemeClr val="tx2">
                <a:lumMod val="95000"/>
                <a:lumOff val="5000"/>
              </a:schemeClr>
            </a:solidFill>
            <a:ln w="5358" cap="flat">
              <a:solidFill>
                <a:schemeClr val="tx2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741DA2F-2BEE-4253-B695-7754A77F5C28}"/>
                </a:ext>
              </a:extLst>
            </p:cNvPr>
            <p:cNvSpPr/>
            <p:nvPr/>
          </p:nvSpPr>
          <p:spPr>
            <a:xfrm>
              <a:off x="3731323" y="6173235"/>
              <a:ext cx="78780" cy="78840"/>
            </a:xfrm>
            <a:custGeom>
              <a:avLst/>
              <a:gdLst>
                <a:gd name="connsiteX0" fmla="*/ 67259 w 78780"/>
                <a:gd name="connsiteY0" fmla="*/ 11561 h 78840"/>
                <a:gd name="connsiteX1" fmla="*/ 67259 w 78780"/>
                <a:gd name="connsiteY1" fmla="*/ 11561 h 78840"/>
                <a:gd name="connsiteX2" fmla="*/ 11580 w 78780"/>
                <a:gd name="connsiteY2" fmla="*/ 11503 h 78840"/>
                <a:gd name="connsiteX3" fmla="*/ 11522 w 78780"/>
                <a:gd name="connsiteY3" fmla="*/ 11561 h 78840"/>
                <a:gd name="connsiteX4" fmla="*/ 3078 w 78780"/>
                <a:gd name="connsiteY4" fmla="*/ 24161 h 78840"/>
                <a:gd name="connsiteX5" fmla="*/ 1 w 78780"/>
                <a:gd name="connsiteY5" fmla="*/ 39528 h 78840"/>
                <a:gd name="connsiteX6" fmla="*/ 3089 w 78780"/>
                <a:gd name="connsiteY6" fmla="*/ 54826 h 78840"/>
                <a:gd name="connsiteX7" fmla="*/ 24123 w 78780"/>
                <a:gd name="connsiteY7" fmla="*/ 75747 h 78840"/>
                <a:gd name="connsiteX8" fmla="*/ 39484 w 78780"/>
                <a:gd name="connsiteY8" fmla="*/ 78840 h 78840"/>
                <a:gd name="connsiteX9" fmla="*/ 54782 w 78780"/>
                <a:gd name="connsiteY9" fmla="*/ 75752 h 78840"/>
                <a:gd name="connsiteX10" fmla="*/ 75686 w 78780"/>
                <a:gd name="connsiteY10" fmla="*/ 54842 h 78840"/>
                <a:gd name="connsiteX11" fmla="*/ 78780 w 78780"/>
                <a:gd name="connsiteY11" fmla="*/ 39545 h 78840"/>
                <a:gd name="connsiteX12" fmla="*/ 75697 w 78780"/>
                <a:gd name="connsiteY12" fmla="*/ 24178 h 78840"/>
                <a:gd name="connsiteX13" fmla="*/ 67259 w 78780"/>
                <a:gd name="connsiteY13" fmla="*/ 11561 h 7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780" h="78840">
                  <a:moveTo>
                    <a:pt x="67259" y="11561"/>
                  </a:moveTo>
                  <a:lnTo>
                    <a:pt x="67259" y="11561"/>
                  </a:lnTo>
                  <a:cubicBezTo>
                    <a:pt x="51899" y="-3831"/>
                    <a:pt x="26972" y="-3857"/>
                    <a:pt x="11580" y="11503"/>
                  </a:cubicBezTo>
                  <a:cubicBezTo>
                    <a:pt x="11561" y="11522"/>
                    <a:pt x="11541" y="11541"/>
                    <a:pt x="11522" y="11561"/>
                  </a:cubicBezTo>
                  <a:cubicBezTo>
                    <a:pt x="7920" y="15176"/>
                    <a:pt x="5052" y="19455"/>
                    <a:pt x="3078" y="24161"/>
                  </a:cubicBezTo>
                  <a:cubicBezTo>
                    <a:pt x="1023" y="29023"/>
                    <a:pt x="-24" y="34251"/>
                    <a:pt x="1" y="39528"/>
                  </a:cubicBezTo>
                  <a:cubicBezTo>
                    <a:pt x="-29" y="44785"/>
                    <a:pt x="1022" y="49992"/>
                    <a:pt x="3089" y="54826"/>
                  </a:cubicBezTo>
                  <a:cubicBezTo>
                    <a:pt x="7106" y="64274"/>
                    <a:pt x="14653" y="71781"/>
                    <a:pt x="24123" y="75747"/>
                  </a:cubicBezTo>
                  <a:cubicBezTo>
                    <a:pt x="28983" y="77801"/>
                    <a:pt x="34208" y="78853"/>
                    <a:pt x="39484" y="78840"/>
                  </a:cubicBezTo>
                  <a:cubicBezTo>
                    <a:pt x="44741" y="78866"/>
                    <a:pt x="49947" y="77815"/>
                    <a:pt x="54782" y="75752"/>
                  </a:cubicBezTo>
                  <a:cubicBezTo>
                    <a:pt x="64184" y="71736"/>
                    <a:pt x="71673" y="64246"/>
                    <a:pt x="75686" y="54842"/>
                  </a:cubicBezTo>
                  <a:cubicBezTo>
                    <a:pt x="77752" y="50008"/>
                    <a:pt x="78805" y="44801"/>
                    <a:pt x="78780" y="39545"/>
                  </a:cubicBezTo>
                  <a:cubicBezTo>
                    <a:pt x="78800" y="34267"/>
                    <a:pt x="77751" y="29040"/>
                    <a:pt x="75697" y="24178"/>
                  </a:cubicBezTo>
                  <a:cubicBezTo>
                    <a:pt x="73725" y="19467"/>
                    <a:pt x="70859" y="15182"/>
                    <a:pt x="67259" y="11561"/>
                  </a:cubicBezTo>
                  <a:close/>
                </a:path>
              </a:pathLst>
            </a:custGeom>
            <a:solidFill>
              <a:schemeClr val="tx2">
                <a:lumMod val="95000"/>
                <a:lumOff val="5000"/>
              </a:schemeClr>
            </a:solidFill>
            <a:ln w="5358" cap="flat">
              <a:solidFill>
                <a:schemeClr val="tx2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1F2E3F08-ECB7-4954-A2C3-FC6D9BCE8EC0}"/>
                </a:ext>
              </a:extLst>
            </p:cNvPr>
            <p:cNvSpPr/>
            <p:nvPr/>
          </p:nvSpPr>
          <p:spPr>
            <a:xfrm>
              <a:off x="4788452" y="5812031"/>
              <a:ext cx="273916" cy="323155"/>
            </a:xfrm>
            <a:custGeom>
              <a:avLst/>
              <a:gdLst>
                <a:gd name="connsiteX0" fmla="*/ 273002 w 273916"/>
                <a:gd name="connsiteY0" fmla="*/ 121058 h 323155"/>
                <a:gd name="connsiteX1" fmla="*/ 121044 w 273916"/>
                <a:gd name="connsiteY1" fmla="*/ 941 h 323155"/>
                <a:gd name="connsiteX2" fmla="*/ 0 w 273916"/>
                <a:gd name="connsiteY2" fmla="*/ 136511 h 323155"/>
                <a:gd name="connsiteX3" fmla="*/ 64455 w 273916"/>
                <a:gd name="connsiteY3" fmla="*/ 136511 h 323155"/>
                <a:gd name="connsiteX4" fmla="*/ 136936 w 273916"/>
                <a:gd name="connsiteY4" fmla="*/ 64024 h 323155"/>
                <a:gd name="connsiteX5" fmla="*/ 209423 w 273916"/>
                <a:gd name="connsiteY5" fmla="*/ 136505 h 323155"/>
                <a:gd name="connsiteX6" fmla="*/ 175434 w 273916"/>
                <a:gd name="connsiteY6" fmla="*/ 197926 h 323155"/>
                <a:gd name="connsiteX7" fmla="*/ 104696 w 273916"/>
                <a:gd name="connsiteY7" fmla="*/ 323156 h 323155"/>
                <a:gd name="connsiteX8" fmla="*/ 169150 w 273916"/>
                <a:gd name="connsiteY8" fmla="*/ 323156 h 323155"/>
                <a:gd name="connsiteX9" fmla="*/ 209746 w 273916"/>
                <a:gd name="connsiteY9" fmla="*/ 252487 h 323155"/>
                <a:gd name="connsiteX10" fmla="*/ 273002 w 273916"/>
                <a:gd name="connsiteY10" fmla="*/ 121058 h 323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3916" h="323155">
                  <a:moveTo>
                    <a:pt x="273002" y="121058"/>
                  </a:moveTo>
                  <a:cubicBezTo>
                    <a:pt x="264210" y="45927"/>
                    <a:pt x="196176" y="-7851"/>
                    <a:pt x="121044" y="941"/>
                  </a:cubicBezTo>
                  <a:cubicBezTo>
                    <a:pt x="52208" y="8998"/>
                    <a:pt x="236" y="67205"/>
                    <a:pt x="0" y="136511"/>
                  </a:cubicBezTo>
                  <a:lnTo>
                    <a:pt x="64455" y="136511"/>
                  </a:lnTo>
                  <a:cubicBezTo>
                    <a:pt x="64453" y="96479"/>
                    <a:pt x="96904" y="64025"/>
                    <a:pt x="136936" y="64024"/>
                  </a:cubicBezTo>
                  <a:cubicBezTo>
                    <a:pt x="176968" y="64022"/>
                    <a:pt x="209422" y="96473"/>
                    <a:pt x="209423" y="136505"/>
                  </a:cubicBezTo>
                  <a:cubicBezTo>
                    <a:pt x="209424" y="161465"/>
                    <a:pt x="196584" y="184670"/>
                    <a:pt x="175434" y="197926"/>
                  </a:cubicBezTo>
                  <a:cubicBezTo>
                    <a:pt x="131789" y="224630"/>
                    <a:pt x="105037" y="271989"/>
                    <a:pt x="104696" y="323156"/>
                  </a:cubicBezTo>
                  <a:lnTo>
                    <a:pt x="169150" y="323156"/>
                  </a:lnTo>
                  <a:cubicBezTo>
                    <a:pt x="169561" y="294167"/>
                    <a:pt x="184911" y="267445"/>
                    <a:pt x="209746" y="252487"/>
                  </a:cubicBezTo>
                  <a:cubicBezTo>
                    <a:pt x="254456" y="224581"/>
                    <a:pt x="279084" y="173411"/>
                    <a:pt x="273002" y="121058"/>
                  </a:cubicBezTo>
                  <a:close/>
                </a:path>
              </a:pathLst>
            </a:custGeom>
            <a:solidFill>
              <a:schemeClr val="tx2">
                <a:lumMod val="95000"/>
                <a:lumOff val="5000"/>
              </a:schemeClr>
            </a:solidFill>
            <a:ln w="5358" cap="flat">
              <a:solidFill>
                <a:schemeClr val="tx2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2C39BE07-AC08-42B7-ABC8-0E2396F2D565}"/>
                </a:ext>
              </a:extLst>
            </p:cNvPr>
            <p:cNvSpPr/>
            <p:nvPr/>
          </p:nvSpPr>
          <p:spPr>
            <a:xfrm>
              <a:off x="4887007" y="6173235"/>
              <a:ext cx="78780" cy="78840"/>
            </a:xfrm>
            <a:custGeom>
              <a:avLst/>
              <a:gdLst>
                <a:gd name="connsiteX0" fmla="*/ 67259 w 78780"/>
                <a:gd name="connsiteY0" fmla="*/ 11561 h 78840"/>
                <a:gd name="connsiteX1" fmla="*/ 67259 w 78780"/>
                <a:gd name="connsiteY1" fmla="*/ 11561 h 78840"/>
                <a:gd name="connsiteX2" fmla="*/ 11580 w 78780"/>
                <a:gd name="connsiteY2" fmla="*/ 11503 h 78840"/>
                <a:gd name="connsiteX3" fmla="*/ 11522 w 78780"/>
                <a:gd name="connsiteY3" fmla="*/ 11561 h 78840"/>
                <a:gd name="connsiteX4" fmla="*/ 3078 w 78780"/>
                <a:gd name="connsiteY4" fmla="*/ 24161 h 78840"/>
                <a:gd name="connsiteX5" fmla="*/ 1 w 78780"/>
                <a:gd name="connsiteY5" fmla="*/ 39528 h 78840"/>
                <a:gd name="connsiteX6" fmla="*/ 3089 w 78780"/>
                <a:gd name="connsiteY6" fmla="*/ 54826 h 78840"/>
                <a:gd name="connsiteX7" fmla="*/ 24123 w 78780"/>
                <a:gd name="connsiteY7" fmla="*/ 75747 h 78840"/>
                <a:gd name="connsiteX8" fmla="*/ 39484 w 78780"/>
                <a:gd name="connsiteY8" fmla="*/ 78840 h 78840"/>
                <a:gd name="connsiteX9" fmla="*/ 54782 w 78780"/>
                <a:gd name="connsiteY9" fmla="*/ 75752 h 78840"/>
                <a:gd name="connsiteX10" fmla="*/ 75686 w 78780"/>
                <a:gd name="connsiteY10" fmla="*/ 54842 h 78840"/>
                <a:gd name="connsiteX11" fmla="*/ 78780 w 78780"/>
                <a:gd name="connsiteY11" fmla="*/ 39545 h 78840"/>
                <a:gd name="connsiteX12" fmla="*/ 75697 w 78780"/>
                <a:gd name="connsiteY12" fmla="*/ 24178 h 78840"/>
                <a:gd name="connsiteX13" fmla="*/ 67259 w 78780"/>
                <a:gd name="connsiteY13" fmla="*/ 11561 h 7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780" h="78840">
                  <a:moveTo>
                    <a:pt x="67259" y="11561"/>
                  </a:moveTo>
                  <a:lnTo>
                    <a:pt x="67259" y="11561"/>
                  </a:lnTo>
                  <a:cubicBezTo>
                    <a:pt x="51899" y="-3831"/>
                    <a:pt x="26972" y="-3857"/>
                    <a:pt x="11580" y="11503"/>
                  </a:cubicBezTo>
                  <a:cubicBezTo>
                    <a:pt x="11561" y="11522"/>
                    <a:pt x="11541" y="11541"/>
                    <a:pt x="11522" y="11561"/>
                  </a:cubicBezTo>
                  <a:cubicBezTo>
                    <a:pt x="7920" y="15176"/>
                    <a:pt x="5052" y="19455"/>
                    <a:pt x="3078" y="24161"/>
                  </a:cubicBezTo>
                  <a:cubicBezTo>
                    <a:pt x="1023" y="29023"/>
                    <a:pt x="-24" y="34251"/>
                    <a:pt x="1" y="39528"/>
                  </a:cubicBezTo>
                  <a:cubicBezTo>
                    <a:pt x="-29" y="44785"/>
                    <a:pt x="1022" y="49992"/>
                    <a:pt x="3089" y="54826"/>
                  </a:cubicBezTo>
                  <a:cubicBezTo>
                    <a:pt x="7106" y="64274"/>
                    <a:pt x="14653" y="71781"/>
                    <a:pt x="24123" y="75747"/>
                  </a:cubicBezTo>
                  <a:cubicBezTo>
                    <a:pt x="28983" y="77801"/>
                    <a:pt x="34208" y="78853"/>
                    <a:pt x="39484" y="78840"/>
                  </a:cubicBezTo>
                  <a:cubicBezTo>
                    <a:pt x="44741" y="78866"/>
                    <a:pt x="49947" y="77815"/>
                    <a:pt x="54782" y="75752"/>
                  </a:cubicBezTo>
                  <a:cubicBezTo>
                    <a:pt x="64184" y="71736"/>
                    <a:pt x="71673" y="64246"/>
                    <a:pt x="75686" y="54842"/>
                  </a:cubicBezTo>
                  <a:cubicBezTo>
                    <a:pt x="77752" y="50008"/>
                    <a:pt x="78805" y="44801"/>
                    <a:pt x="78780" y="39545"/>
                  </a:cubicBezTo>
                  <a:cubicBezTo>
                    <a:pt x="78800" y="34267"/>
                    <a:pt x="77751" y="29040"/>
                    <a:pt x="75697" y="24178"/>
                  </a:cubicBezTo>
                  <a:cubicBezTo>
                    <a:pt x="73725" y="19467"/>
                    <a:pt x="70859" y="15182"/>
                    <a:pt x="67259" y="11561"/>
                  </a:cubicBezTo>
                  <a:close/>
                </a:path>
              </a:pathLst>
            </a:custGeom>
            <a:solidFill>
              <a:schemeClr val="tx2">
                <a:lumMod val="95000"/>
                <a:lumOff val="5000"/>
              </a:schemeClr>
            </a:solidFill>
            <a:ln w="5358" cap="flat">
              <a:solidFill>
                <a:schemeClr val="tx2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C1C06D3-CD71-479F-9FC7-46EBA571B68C}"/>
                </a:ext>
              </a:extLst>
            </p:cNvPr>
            <p:cNvSpPr/>
            <p:nvPr/>
          </p:nvSpPr>
          <p:spPr>
            <a:xfrm>
              <a:off x="5981066" y="5812031"/>
              <a:ext cx="273916" cy="323155"/>
            </a:xfrm>
            <a:custGeom>
              <a:avLst/>
              <a:gdLst>
                <a:gd name="connsiteX0" fmla="*/ 273002 w 273916"/>
                <a:gd name="connsiteY0" fmla="*/ 121058 h 323155"/>
                <a:gd name="connsiteX1" fmla="*/ 121044 w 273916"/>
                <a:gd name="connsiteY1" fmla="*/ 941 h 323155"/>
                <a:gd name="connsiteX2" fmla="*/ 0 w 273916"/>
                <a:gd name="connsiteY2" fmla="*/ 136511 h 323155"/>
                <a:gd name="connsiteX3" fmla="*/ 64455 w 273916"/>
                <a:gd name="connsiteY3" fmla="*/ 136511 h 323155"/>
                <a:gd name="connsiteX4" fmla="*/ 136936 w 273916"/>
                <a:gd name="connsiteY4" fmla="*/ 64024 h 323155"/>
                <a:gd name="connsiteX5" fmla="*/ 209423 w 273916"/>
                <a:gd name="connsiteY5" fmla="*/ 136505 h 323155"/>
                <a:gd name="connsiteX6" fmla="*/ 175434 w 273916"/>
                <a:gd name="connsiteY6" fmla="*/ 197926 h 323155"/>
                <a:gd name="connsiteX7" fmla="*/ 104696 w 273916"/>
                <a:gd name="connsiteY7" fmla="*/ 323156 h 323155"/>
                <a:gd name="connsiteX8" fmla="*/ 169150 w 273916"/>
                <a:gd name="connsiteY8" fmla="*/ 323156 h 323155"/>
                <a:gd name="connsiteX9" fmla="*/ 209746 w 273916"/>
                <a:gd name="connsiteY9" fmla="*/ 252487 h 323155"/>
                <a:gd name="connsiteX10" fmla="*/ 273002 w 273916"/>
                <a:gd name="connsiteY10" fmla="*/ 121058 h 323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3916" h="323155">
                  <a:moveTo>
                    <a:pt x="273002" y="121058"/>
                  </a:moveTo>
                  <a:cubicBezTo>
                    <a:pt x="264210" y="45927"/>
                    <a:pt x="196176" y="-7851"/>
                    <a:pt x="121044" y="941"/>
                  </a:cubicBezTo>
                  <a:cubicBezTo>
                    <a:pt x="52208" y="8998"/>
                    <a:pt x="236" y="67205"/>
                    <a:pt x="0" y="136511"/>
                  </a:cubicBezTo>
                  <a:lnTo>
                    <a:pt x="64455" y="136511"/>
                  </a:lnTo>
                  <a:cubicBezTo>
                    <a:pt x="64453" y="96479"/>
                    <a:pt x="96904" y="64025"/>
                    <a:pt x="136936" y="64024"/>
                  </a:cubicBezTo>
                  <a:cubicBezTo>
                    <a:pt x="176968" y="64022"/>
                    <a:pt x="209422" y="96473"/>
                    <a:pt x="209423" y="136505"/>
                  </a:cubicBezTo>
                  <a:cubicBezTo>
                    <a:pt x="209424" y="161465"/>
                    <a:pt x="196584" y="184670"/>
                    <a:pt x="175434" y="197926"/>
                  </a:cubicBezTo>
                  <a:cubicBezTo>
                    <a:pt x="131789" y="224630"/>
                    <a:pt x="105037" y="271989"/>
                    <a:pt x="104696" y="323156"/>
                  </a:cubicBezTo>
                  <a:lnTo>
                    <a:pt x="169150" y="323156"/>
                  </a:lnTo>
                  <a:cubicBezTo>
                    <a:pt x="169561" y="294167"/>
                    <a:pt x="184911" y="267445"/>
                    <a:pt x="209746" y="252487"/>
                  </a:cubicBezTo>
                  <a:cubicBezTo>
                    <a:pt x="254456" y="224581"/>
                    <a:pt x="279084" y="173411"/>
                    <a:pt x="273002" y="121058"/>
                  </a:cubicBezTo>
                  <a:close/>
                </a:path>
              </a:pathLst>
            </a:custGeom>
            <a:solidFill>
              <a:schemeClr val="tx2">
                <a:lumMod val="95000"/>
                <a:lumOff val="5000"/>
              </a:schemeClr>
            </a:solidFill>
            <a:ln w="5358" cap="flat">
              <a:solidFill>
                <a:schemeClr val="tx2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AD1C4154-9BB6-4B8C-A26A-CE43DB77C24E}"/>
                </a:ext>
              </a:extLst>
            </p:cNvPr>
            <p:cNvSpPr/>
            <p:nvPr/>
          </p:nvSpPr>
          <p:spPr>
            <a:xfrm>
              <a:off x="6079621" y="6173235"/>
              <a:ext cx="78780" cy="78840"/>
            </a:xfrm>
            <a:custGeom>
              <a:avLst/>
              <a:gdLst>
                <a:gd name="connsiteX0" fmla="*/ 67259 w 78780"/>
                <a:gd name="connsiteY0" fmla="*/ 11561 h 78840"/>
                <a:gd name="connsiteX1" fmla="*/ 67259 w 78780"/>
                <a:gd name="connsiteY1" fmla="*/ 11561 h 78840"/>
                <a:gd name="connsiteX2" fmla="*/ 11580 w 78780"/>
                <a:gd name="connsiteY2" fmla="*/ 11503 h 78840"/>
                <a:gd name="connsiteX3" fmla="*/ 11522 w 78780"/>
                <a:gd name="connsiteY3" fmla="*/ 11561 h 78840"/>
                <a:gd name="connsiteX4" fmla="*/ 3078 w 78780"/>
                <a:gd name="connsiteY4" fmla="*/ 24161 h 78840"/>
                <a:gd name="connsiteX5" fmla="*/ 1 w 78780"/>
                <a:gd name="connsiteY5" fmla="*/ 39528 h 78840"/>
                <a:gd name="connsiteX6" fmla="*/ 3089 w 78780"/>
                <a:gd name="connsiteY6" fmla="*/ 54826 h 78840"/>
                <a:gd name="connsiteX7" fmla="*/ 24123 w 78780"/>
                <a:gd name="connsiteY7" fmla="*/ 75747 h 78840"/>
                <a:gd name="connsiteX8" fmla="*/ 39484 w 78780"/>
                <a:gd name="connsiteY8" fmla="*/ 78840 h 78840"/>
                <a:gd name="connsiteX9" fmla="*/ 54782 w 78780"/>
                <a:gd name="connsiteY9" fmla="*/ 75752 h 78840"/>
                <a:gd name="connsiteX10" fmla="*/ 75686 w 78780"/>
                <a:gd name="connsiteY10" fmla="*/ 54842 h 78840"/>
                <a:gd name="connsiteX11" fmla="*/ 78780 w 78780"/>
                <a:gd name="connsiteY11" fmla="*/ 39545 h 78840"/>
                <a:gd name="connsiteX12" fmla="*/ 75697 w 78780"/>
                <a:gd name="connsiteY12" fmla="*/ 24178 h 78840"/>
                <a:gd name="connsiteX13" fmla="*/ 67259 w 78780"/>
                <a:gd name="connsiteY13" fmla="*/ 11561 h 7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780" h="78840">
                  <a:moveTo>
                    <a:pt x="67259" y="11561"/>
                  </a:moveTo>
                  <a:lnTo>
                    <a:pt x="67259" y="11561"/>
                  </a:lnTo>
                  <a:cubicBezTo>
                    <a:pt x="51899" y="-3831"/>
                    <a:pt x="26972" y="-3857"/>
                    <a:pt x="11580" y="11503"/>
                  </a:cubicBezTo>
                  <a:cubicBezTo>
                    <a:pt x="11561" y="11522"/>
                    <a:pt x="11541" y="11541"/>
                    <a:pt x="11522" y="11561"/>
                  </a:cubicBezTo>
                  <a:cubicBezTo>
                    <a:pt x="7920" y="15176"/>
                    <a:pt x="5052" y="19455"/>
                    <a:pt x="3078" y="24161"/>
                  </a:cubicBezTo>
                  <a:cubicBezTo>
                    <a:pt x="1023" y="29023"/>
                    <a:pt x="-24" y="34251"/>
                    <a:pt x="1" y="39528"/>
                  </a:cubicBezTo>
                  <a:cubicBezTo>
                    <a:pt x="-29" y="44785"/>
                    <a:pt x="1022" y="49992"/>
                    <a:pt x="3089" y="54826"/>
                  </a:cubicBezTo>
                  <a:cubicBezTo>
                    <a:pt x="7106" y="64274"/>
                    <a:pt x="14653" y="71781"/>
                    <a:pt x="24123" y="75747"/>
                  </a:cubicBezTo>
                  <a:cubicBezTo>
                    <a:pt x="28983" y="77801"/>
                    <a:pt x="34208" y="78853"/>
                    <a:pt x="39484" y="78840"/>
                  </a:cubicBezTo>
                  <a:cubicBezTo>
                    <a:pt x="44741" y="78866"/>
                    <a:pt x="49947" y="77815"/>
                    <a:pt x="54782" y="75752"/>
                  </a:cubicBezTo>
                  <a:cubicBezTo>
                    <a:pt x="64184" y="71736"/>
                    <a:pt x="71673" y="64246"/>
                    <a:pt x="75686" y="54842"/>
                  </a:cubicBezTo>
                  <a:cubicBezTo>
                    <a:pt x="77752" y="50008"/>
                    <a:pt x="78805" y="44801"/>
                    <a:pt x="78780" y="39545"/>
                  </a:cubicBezTo>
                  <a:cubicBezTo>
                    <a:pt x="78800" y="34267"/>
                    <a:pt x="77751" y="29040"/>
                    <a:pt x="75697" y="24178"/>
                  </a:cubicBezTo>
                  <a:cubicBezTo>
                    <a:pt x="73725" y="19467"/>
                    <a:pt x="70859" y="15182"/>
                    <a:pt x="67259" y="11561"/>
                  </a:cubicBezTo>
                  <a:close/>
                </a:path>
              </a:pathLst>
            </a:custGeom>
            <a:solidFill>
              <a:schemeClr val="tx2">
                <a:lumMod val="95000"/>
                <a:lumOff val="5000"/>
              </a:schemeClr>
            </a:solidFill>
            <a:ln w="5358" cap="flat">
              <a:solidFill>
                <a:schemeClr val="tx2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08BDF63-68DA-414B-BE1D-BF259F4CECF3}"/>
              </a:ext>
            </a:extLst>
          </p:cNvPr>
          <p:cNvGrpSpPr/>
          <p:nvPr/>
        </p:nvGrpSpPr>
        <p:grpSpPr>
          <a:xfrm>
            <a:off x="7262991" y="4398704"/>
            <a:ext cx="4681458" cy="478854"/>
            <a:chOff x="7262991" y="4388544"/>
            <a:chExt cx="4681458" cy="478854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77DF8240-A76C-48A2-A294-1A1A9C911FF1}"/>
                </a:ext>
              </a:extLst>
            </p:cNvPr>
            <p:cNvGrpSpPr/>
            <p:nvPr/>
          </p:nvGrpSpPr>
          <p:grpSpPr>
            <a:xfrm>
              <a:off x="7262991" y="4388544"/>
              <a:ext cx="4193859" cy="478854"/>
              <a:chOff x="6593783" y="1751161"/>
              <a:chExt cx="6791199" cy="775418"/>
            </a:xfrm>
          </p:grpSpPr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5BD054DD-0CC4-4D79-8B9E-98200F74A89B}"/>
                  </a:ext>
                </a:extLst>
              </p:cNvPr>
              <p:cNvGrpSpPr/>
              <p:nvPr/>
            </p:nvGrpSpPr>
            <p:grpSpPr>
              <a:xfrm>
                <a:off x="6593783" y="1751161"/>
                <a:ext cx="6791199" cy="762310"/>
                <a:chOff x="6593783" y="1751161"/>
                <a:chExt cx="6791199" cy="762310"/>
              </a:xfrm>
            </p:grpSpPr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1E05338A-CDBE-429D-BDDF-74972E99D111}"/>
                    </a:ext>
                  </a:extLst>
                </p:cNvPr>
                <p:cNvGrpSpPr/>
                <p:nvPr/>
              </p:nvGrpSpPr>
              <p:grpSpPr>
                <a:xfrm>
                  <a:off x="6593783" y="1751161"/>
                  <a:ext cx="2230180" cy="762310"/>
                  <a:chOff x="6593783" y="1751161"/>
                  <a:chExt cx="2230180" cy="762310"/>
                </a:xfrm>
              </p:grpSpPr>
              <p:pic>
                <p:nvPicPr>
                  <p:cNvPr id="111" name="Picture 110" descr="Icon&#10;&#10;Description automatically generated">
                    <a:extLst>
                      <a:ext uri="{FF2B5EF4-FFF2-40B4-BE49-F238E27FC236}">
                        <a16:creationId xmlns:a16="http://schemas.microsoft.com/office/drawing/2014/main" id="{423F1162-B8A3-4C2B-8072-C9B96207974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03963" y="1751161"/>
                    <a:ext cx="720000" cy="720000"/>
                  </a:xfrm>
                  <a:prstGeom prst="rect">
                    <a:avLst/>
                  </a:prstGeom>
                </p:spPr>
              </p:pic>
              <p:pic>
                <p:nvPicPr>
                  <p:cNvPr id="112" name="Picture 111" descr="A picture containing plant&#10;&#10;Description automatically generated">
                    <a:extLst>
                      <a:ext uri="{FF2B5EF4-FFF2-40B4-BE49-F238E27FC236}">
                        <a16:creationId xmlns:a16="http://schemas.microsoft.com/office/drawing/2014/main" id="{C22F4AF3-1F5D-4CB4-8399-EFB3CEC7B69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593783" y="1793471"/>
                    <a:ext cx="1440000" cy="72000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08" name="Picture 107">
                  <a:extLst>
                    <a:ext uri="{FF2B5EF4-FFF2-40B4-BE49-F238E27FC236}">
                      <a16:creationId xmlns:a16="http://schemas.microsoft.com/office/drawing/2014/main" id="{B8465F8F-A03F-4E4E-AA49-37B3C3BF13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685690" y="1767490"/>
                  <a:ext cx="1431925" cy="719456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10" name="Picture 109">
                  <a:extLst>
                    <a:ext uri="{FF2B5EF4-FFF2-40B4-BE49-F238E27FC236}">
                      <a16:creationId xmlns:a16="http://schemas.microsoft.com/office/drawing/2014/main" id="{E336D6AF-572E-48AA-B520-AC29B5B858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665528" y="1753972"/>
                  <a:ext cx="719454" cy="719456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106" name="Picture 105" descr="A picture containing text&#10;&#10;Description automatically generated">
                <a:extLst>
                  <a:ext uri="{FF2B5EF4-FFF2-40B4-BE49-F238E27FC236}">
                    <a16:creationId xmlns:a16="http://schemas.microsoft.com/office/drawing/2014/main" id="{BA302D1D-002D-4458-AA37-BE9FD31DFD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94143" y="1806579"/>
                <a:ext cx="727742" cy="720000"/>
              </a:xfrm>
              <a:prstGeom prst="rect">
                <a:avLst/>
              </a:prstGeom>
            </p:spPr>
          </p:pic>
        </p:grpSp>
        <p:pic>
          <p:nvPicPr>
            <p:cNvPr id="118" name="Picture 117" descr="Logo, company name&#10;&#10;Description automatically generated">
              <a:extLst>
                <a:ext uri="{FF2B5EF4-FFF2-40B4-BE49-F238E27FC236}">
                  <a16:creationId xmlns:a16="http://schemas.microsoft.com/office/drawing/2014/main" id="{75F51744-A8BD-471C-91D9-370447B5B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00155" y="4398629"/>
              <a:ext cx="444294" cy="444294"/>
            </a:xfrm>
            <a:prstGeom prst="rect">
              <a:avLst/>
            </a:prstGeom>
          </p:spPr>
        </p:pic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8D86E807-A6DB-497F-BD7E-EACE1EBCDEDC}"/>
              </a:ext>
            </a:extLst>
          </p:cNvPr>
          <p:cNvGrpSpPr/>
          <p:nvPr/>
        </p:nvGrpSpPr>
        <p:grpSpPr>
          <a:xfrm>
            <a:off x="7262991" y="5670271"/>
            <a:ext cx="4681458" cy="470759"/>
            <a:chOff x="7262991" y="4388544"/>
            <a:chExt cx="4681458" cy="470759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32D0A1E3-B6F6-4D4D-8317-BC1BC123FFCB}"/>
                </a:ext>
              </a:extLst>
            </p:cNvPr>
            <p:cNvGrpSpPr/>
            <p:nvPr/>
          </p:nvGrpSpPr>
          <p:grpSpPr>
            <a:xfrm>
              <a:off x="7262991" y="4388544"/>
              <a:ext cx="4193859" cy="470759"/>
              <a:chOff x="6593783" y="1751161"/>
              <a:chExt cx="6791199" cy="762310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D0A84FBB-2DDB-422C-BFE0-54BBD153947C}"/>
                  </a:ext>
                </a:extLst>
              </p:cNvPr>
              <p:cNvGrpSpPr/>
              <p:nvPr/>
            </p:nvGrpSpPr>
            <p:grpSpPr>
              <a:xfrm>
                <a:off x="6593783" y="1751161"/>
                <a:ext cx="2230180" cy="762310"/>
                <a:chOff x="6593783" y="1751161"/>
                <a:chExt cx="2230180" cy="762310"/>
              </a:xfrm>
            </p:grpSpPr>
            <p:pic>
              <p:nvPicPr>
                <p:cNvPr id="131" name="Picture 130" descr="Icon&#10;&#10;Description automatically generated">
                  <a:extLst>
                    <a:ext uri="{FF2B5EF4-FFF2-40B4-BE49-F238E27FC236}">
                      <a16:creationId xmlns:a16="http://schemas.microsoft.com/office/drawing/2014/main" id="{C4A7BF36-C767-456F-8A04-88F4B16321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3963" y="1751161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132" name="Picture 131" descr="A picture containing plant&#10;&#10;Description automatically generated">
                  <a:extLst>
                    <a:ext uri="{FF2B5EF4-FFF2-40B4-BE49-F238E27FC236}">
                      <a16:creationId xmlns:a16="http://schemas.microsoft.com/office/drawing/2014/main" id="{71058B54-6831-4F06-8FFC-65A1A1796F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93783" y="1793471"/>
                  <a:ext cx="1440000" cy="720000"/>
                </a:xfrm>
                <a:prstGeom prst="rect">
                  <a:avLst/>
                </a:prstGeom>
              </p:spPr>
            </p:pic>
          </p:grpSp>
          <p:pic>
            <p:nvPicPr>
              <p:cNvPr id="129" name="Picture 128">
                <a:extLst>
                  <a:ext uri="{FF2B5EF4-FFF2-40B4-BE49-F238E27FC236}">
                    <a16:creationId xmlns:a16="http://schemas.microsoft.com/office/drawing/2014/main" id="{F4C7E404-98D2-4AC0-9570-B7A4F3AE11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685690" y="1767490"/>
                <a:ext cx="1431925" cy="71945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0" name="Picture 129">
                <a:extLst>
                  <a:ext uri="{FF2B5EF4-FFF2-40B4-BE49-F238E27FC236}">
                    <a16:creationId xmlns:a16="http://schemas.microsoft.com/office/drawing/2014/main" id="{09956C2E-314D-4150-9C1D-55E4BE4549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665528" y="1753972"/>
                <a:ext cx="719454" cy="71945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25" name="Picture 124" descr="Logo, company name&#10;&#10;Description automatically generated">
              <a:extLst>
                <a:ext uri="{FF2B5EF4-FFF2-40B4-BE49-F238E27FC236}">
                  <a16:creationId xmlns:a16="http://schemas.microsoft.com/office/drawing/2014/main" id="{743B61D2-D784-4DBD-AA47-9E32651F295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00155" y="4398629"/>
              <a:ext cx="444294" cy="4442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21039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310B90D-B1FA-436A-AC8D-5F5550CC9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3543" r="75324" b="53150"/>
          <a:stretch/>
        </p:blipFill>
        <p:spPr>
          <a:xfrm>
            <a:off x="682949" y="1933652"/>
            <a:ext cx="2991490" cy="406251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204B5C7-A801-4138-9196-39F130611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Co-Occurrence Methods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F2A1D2-D612-4E2A-B1D8-B22FEB58F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C2699-9C7C-45FE-9997-00EDD8502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816799C-1958-49CA-A87A-D035161767F4}"/>
              </a:ext>
            </a:extLst>
          </p:cNvPr>
          <p:cNvGrpSpPr/>
          <p:nvPr/>
        </p:nvGrpSpPr>
        <p:grpSpPr>
          <a:xfrm>
            <a:off x="8517562" y="1564320"/>
            <a:ext cx="2991489" cy="4520419"/>
            <a:chOff x="4495223" y="1603668"/>
            <a:chExt cx="2412831" cy="3646013"/>
          </a:xfrm>
        </p:grpSpPr>
        <p:pic>
          <p:nvPicPr>
            <p:cNvPr id="8" name="Content Placeholder 6">
              <a:extLst>
                <a:ext uri="{FF2B5EF4-FFF2-40B4-BE49-F238E27FC236}">
                  <a16:creationId xmlns:a16="http://schemas.microsoft.com/office/drawing/2014/main" id="{B0411609-1495-438A-AA70-EF3C3108B8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3333" r="26078" b="53360"/>
            <a:stretch/>
          </p:blipFill>
          <p:spPr>
            <a:xfrm>
              <a:off x="4495224" y="1973001"/>
              <a:ext cx="2412830" cy="327668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8A0D913-8DA9-47EA-89ED-D77DB43FFCAE}"/>
                </a:ext>
              </a:extLst>
            </p:cNvPr>
            <p:cNvSpPr txBox="1"/>
            <p:nvPr/>
          </p:nvSpPr>
          <p:spPr>
            <a:xfrm>
              <a:off x="4495223" y="1603668"/>
              <a:ext cx="24128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NETASSOC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AEC889D-0668-4C0E-9A70-5F35B40F64D4}"/>
              </a:ext>
            </a:extLst>
          </p:cNvPr>
          <p:cNvSpPr txBox="1"/>
          <p:nvPr/>
        </p:nvSpPr>
        <p:spPr>
          <a:xfrm>
            <a:off x="682949" y="1564320"/>
            <a:ext cx="2991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COOCCUR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9C6C61-2214-485D-8BE6-584FCB0C55C4}"/>
              </a:ext>
            </a:extLst>
          </p:cNvPr>
          <p:cNvSpPr txBox="1"/>
          <p:nvPr/>
        </p:nvSpPr>
        <p:spPr>
          <a:xfrm>
            <a:off x="3674435" y="2930638"/>
            <a:ext cx="4843124" cy="1015663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Association</a:t>
            </a:r>
            <a:r>
              <a:rPr kumimoji="0" lang="en-GB" sz="2000" i="0" u="none" strike="noStrike" kern="1200" cap="none" spc="0" normalizeH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 signals are lost when accounting for multiple interactions and null expectations of co-occurrence.</a:t>
            </a:r>
            <a:endParaRPr lang="en-GB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9CDB9F93-482E-400D-B992-B15A115C50DB}"/>
              </a:ext>
            </a:extLst>
          </p:cNvPr>
          <p:cNvSpPr txBox="1">
            <a:spLocks/>
          </p:cNvSpPr>
          <p:nvPr/>
        </p:nvSpPr>
        <p:spPr>
          <a:xfrm>
            <a:off x="3674435" y="1799771"/>
            <a:ext cx="4843124" cy="437242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/>
              <a:t>Co-Occurrences at Local Scale</a:t>
            </a:r>
            <a:endParaRPr lang="en-GB" dirty="0"/>
          </a:p>
          <a:p>
            <a:pPr lvl="1"/>
            <a:r>
              <a:rPr lang="en-GB" dirty="0"/>
              <a:t>No major environmental gradients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1E7004-9855-45DC-97E4-F645ACE17D9F}"/>
              </a:ext>
            </a:extLst>
          </p:cNvPr>
          <p:cNvGrpSpPr/>
          <p:nvPr/>
        </p:nvGrpSpPr>
        <p:grpSpPr>
          <a:xfrm>
            <a:off x="10315928" y="189210"/>
            <a:ext cx="1737041" cy="606056"/>
            <a:chOff x="10416859" y="189210"/>
            <a:chExt cx="1737041" cy="606056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97CA1F6-662D-40D5-B7C8-95AFB3603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416859" y="189210"/>
              <a:ext cx="606056" cy="606056"/>
            </a:xfrm>
            <a:prstGeom prst="rect">
              <a:avLst/>
            </a:prstGeom>
          </p:spPr>
        </p:pic>
        <p:sp>
          <p:nvSpPr>
            <p:cNvPr id="19" name="Content Placeholder 1">
              <a:extLst>
                <a:ext uri="{FF2B5EF4-FFF2-40B4-BE49-F238E27FC236}">
                  <a16:creationId xmlns:a16="http://schemas.microsoft.com/office/drawing/2014/main" id="{A8763302-8B04-457D-9CB8-E6599EE9214D}"/>
                </a:ext>
              </a:extLst>
            </p:cNvPr>
            <p:cNvSpPr txBox="1">
              <a:spLocks/>
            </p:cNvSpPr>
            <p:nvPr/>
          </p:nvSpPr>
          <p:spPr>
            <a:xfrm>
              <a:off x="11022915" y="309675"/>
              <a:ext cx="1130985" cy="365125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Font typeface="Wingdings" panose="05000000000000000000" pitchFamily="2" charset="2"/>
                <a:buChar char="§"/>
                <a:defRPr sz="20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6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Wingdings" panose="05000000000000000000" pitchFamily="2" charset="2"/>
                <a:buNone/>
              </a:pPr>
              <a:r>
                <a:rPr lang="en-GB" dirty="0"/>
                <a:t>Yosemite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EBDD4DC-FA49-4CC2-B133-5019D7B66B55}"/>
              </a:ext>
            </a:extLst>
          </p:cNvPr>
          <p:cNvSpPr txBox="1"/>
          <p:nvPr/>
        </p:nvSpPr>
        <p:spPr>
          <a:xfrm>
            <a:off x="3674435" y="4612058"/>
            <a:ext cx="4843124" cy="400110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Resulting networks</a:t>
            </a:r>
            <a:r>
              <a:rPr kumimoji="0" lang="en-GB" sz="2000" i="0" u="none" strike="noStrike" kern="1200" cap="none" spc="0" normalizeH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 are not useful.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0F5A630-418B-482A-92C0-F36AAA9BC8CC}"/>
              </a:ext>
            </a:extLst>
          </p:cNvPr>
          <p:cNvSpPr txBox="1"/>
          <p:nvPr/>
        </p:nvSpPr>
        <p:spPr>
          <a:xfrm>
            <a:off x="3392664" y="5521014"/>
            <a:ext cx="5406670" cy="400110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Co-Occurrence methods</a:t>
            </a:r>
            <a:r>
              <a:rPr kumimoji="0" lang="en-GB" sz="2000" b="1" i="0" u="none" strike="noStrike" kern="1200" cap="none" spc="0" normalizeH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 are unsatisfactory.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79666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 animBg="1"/>
      <p:bldP spid="20" grpId="0" animBg="1"/>
      <p:bldP spid="21" grpId="0" animBg="1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895A34-2B18-4F76-93F8-A8EC1253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Cross-Scale Network Changes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4CCF00-2DB5-45B0-96D5-3391FF475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66D2FB-7E28-4F34-9720-836CDE4A3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E51184-F7BF-4D2F-91D4-710AB343F718}"/>
              </a:ext>
            </a:extLst>
          </p:cNvPr>
          <p:cNvSpPr txBox="1"/>
          <p:nvPr/>
        </p:nvSpPr>
        <p:spPr>
          <a:xfrm>
            <a:off x="1332262" y="1436027"/>
            <a:ext cx="1582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Yosemite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C9CCE5-AB30-424D-B69E-6800A86FFA09}"/>
              </a:ext>
            </a:extLst>
          </p:cNvPr>
          <p:cNvSpPr txBox="1"/>
          <p:nvPr/>
        </p:nvSpPr>
        <p:spPr>
          <a:xfrm>
            <a:off x="4087550" y="1436027"/>
            <a:ext cx="3473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Forest Inventory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D4F8B0-F295-4C0B-B99B-9B872998128E}"/>
              </a:ext>
            </a:extLst>
          </p:cNvPr>
          <p:cNvSpPr txBox="1"/>
          <p:nvPr/>
        </p:nvSpPr>
        <p:spPr>
          <a:xfrm>
            <a:off x="7871374" y="2991255"/>
            <a:ext cx="3883801" cy="707886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Association inference not consistent across scales.</a:t>
            </a:r>
            <a:endParaRPr lang="en-GB" b="1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78B7269-7579-48F4-B760-5D8333E1C9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69" b="6792"/>
          <a:stretch/>
        </p:blipFill>
        <p:spPr>
          <a:xfrm>
            <a:off x="259374" y="1805359"/>
            <a:ext cx="7321365" cy="4147766"/>
          </a:xfrm>
        </p:spPr>
      </p:pic>
    </p:spTree>
    <p:extLst>
      <p:ext uri="{BB962C8B-B14F-4D97-AF65-F5344CB8AC3E}">
        <p14:creationId xmlns:p14="http://schemas.microsoft.com/office/powerpoint/2010/main" val="251851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557807-AD16-4B18-8AAC-DC78B24FA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Network Robustness to Fire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B8F806-1BD4-4DCD-BBB5-F11083C83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73C424-6D8B-480F-9658-44A953E9E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C875387-1109-449C-9EEA-E51BC5085ECB}"/>
              </a:ext>
            </a:extLst>
          </p:cNvPr>
          <p:cNvGrpSpPr/>
          <p:nvPr/>
        </p:nvGrpSpPr>
        <p:grpSpPr>
          <a:xfrm>
            <a:off x="10315928" y="189210"/>
            <a:ext cx="1737041" cy="606056"/>
            <a:chOff x="10416859" y="189210"/>
            <a:chExt cx="1737041" cy="6060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9EA744-3ADF-4245-9526-CF724FFA7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416859" y="189210"/>
              <a:ext cx="606056" cy="606056"/>
            </a:xfrm>
            <a:prstGeom prst="rect">
              <a:avLst/>
            </a:prstGeom>
          </p:spPr>
        </p:pic>
        <p:sp>
          <p:nvSpPr>
            <p:cNvPr id="13" name="Content Placeholder 1">
              <a:extLst>
                <a:ext uri="{FF2B5EF4-FFF2-40B4-BE49-F238E27FC236}">
                  <a16:creationId xmlns:a16="http://schemas.microsoft.com/office/drawing/2014/main" id="{11662EBA-6095-4394-96BC-1AD739F5C343}"/>
                </a:ext>
              </a:extLst>
            </p:cNvPr>
            <p:cNvSpPr txBox="1">
              <a:spLocks/>
            </p:cNvSpPr>
            <p:nvPr/>
          </p:nvSpPr>
          <p:spPr>
            <a:xfrm>
              <a:off x="11022915" y="309675"/>
              <a:ext cx="1130985" cy="365125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Font typeface="Wingdings" panose="05000000000000000000" pitchFamily="2" charset="2"/>
                <a:buChar char="§"/>
                <a:defRPr sz="20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6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Wingdings" panose="05000000000000000000" pitchFamily="2" charset="2"/>
                <a:buNone/>
              </a:pPr>
              <a:r>
                <a:rPr lang="en-GB" dirty="0"/>
                <a:t>Yosemite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132A7A3-0E1E-4FD1-9B5D-994BE7BF9707}"/>
              </a:ext>
            </a:extLst>
          </p:cNvPr>
          <p:cNvGrpSpPr/>
          <p:nvPr/>
        </p:nvGrpSpPr>
        <p:grpSpPr>
          <a:xfrm>
            <a:off x="430939" y="1407843"/>
            <a:ext cx="7885010" cy="4945704"/>
            <a:chOff x="430939" y="1407843"/>
            <a:chExt cx="7885010" cy="494570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FFD4FFC-9ABC-4865-8A49-BBF5B2C17036}"/>
                </a:ext>
              </a:extLst>
            </p:cNvPr>
            <p:cNvGrpSpPr/>
            <p:nvPr/>
          </p:nvGrpSpPr>
          <p:grpSpPr>
            <a:xfrm>
              <a:off x="430939" y="1844171"/>
              <a:ext cx="7885010" cy="2161488"/>
              <a:chOff x="283619" y="1394512"/>
              <a:chExt cx="7885010" cy="2161488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3B1944A1-5840-4AD6-9CEE-C0368CA8380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3257"/>
              <a:stretch/>
            </p:blipFill>
            <p:spPr>
              <a:xfrm>
                <a:off x="2004126" y="1394512"/>
                <a:ext cx="6164503" cy="2161488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0348BA8-836A-4698-B248-B44EE82DAF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83619" y="1844659"/>
                <a:ext cx="1261193" cy="1261193"/>
              </a:xfrm>
              <a:prstGeom prst="rect">
                <a:avLst/>
              </a:prstGeom>
            </p:spPr>
          </p:pic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47E4CA2-2448-4E10-8853-2D86CFC243FE}"/>
                </a:ext>
              </a:extLst>
            </p:cNvPr>
            <p:cNvGrpSpPr/>
            <p:nvPr/>
          </p:nvGrpSpPr>
          <p:grpSpPr>
            <a:xfrm>
              <a:off x="430940" y="4192059"/>
              <a:ext cx="7885008" cy="2161488"/>
              <a:chOff x="283620" y="3742400"/>
              <a:chExt cx="7885008" cy="2161488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B79E94F-CCB7-498E-BE76-63B2315FAC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83620" y="4188753"/>
                <a:ext cx="1261193" cy="1261193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F17139F9-1486-465D-8A4C-CCB3D9885E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795" b="50462"/>
              <a:stretch/>
            </p:blipFill>
            <p:spPr>
              <a:xfrm>
                <a:off x="2004125" y="3742400"/>
                <a:ext cx="6164503" cy="2161488"/>
              </a:xfrm>
              <a:prstGeom prst="rect">
                <a:avLst/>
              </a:prstGeom>
            </p:spPr>
          </p:pic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BC2C37D-5325-4F3B-B7BD-E3049B2C93F3}"/>
                </a:ext>
              </a:extLst>
            </p:cNvPr>
            <p:cNvSpPr txBox="1"/>
            <p:nvPr/>
          </p:nvSpPr>
          <p:spPr>
            <a:xfrm>
              <a:off x="2151444" y="1407843"/>
              <a:ext cx="15823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COOCCUR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0D5B3D4-815E-4010-AD83-822EC3114027}"/>
                </a:ext>
              </a:extLst>
            </p:cNvPr>
            <p:cNvSpPr txBox="1"/>
            <p:nvPr/>
          </p:nvSpPr>
          <p:spPr>
            <a:xfrm>
              <a:off x="3733800" y="1407843"/>
              <a:ext cx="14998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IF-REM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6AFCCBD-23D7-4E2A-B9E0-6B8AE25DE843}"/>
                </a:ext>
              </a:extLst>
            </p:cNvPr>
            <p:cNvSpPr txBox="1"/>
            <p:nvPr/>
          </p:nvSpPr>
          <p:spPr>
            <a:xfrm>
              <a:off x="5233696" y="1414955"/>
              <a:ext cx="14998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NETASSOC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4ADA062-FE2A-4EC6-8B79-4C803EAD3EC9}"/>
                </a:ext>
              </a:extLst>
            </p:cNvPr>
            <p:cNvSpPr txBox="1"/>
            <p:nvPr/>
          </p:nvSpPr>
          <p:spPr>
            <a:xfrm>
              <a:off x="6733592" y="1412048"/>
              <a:ext cx="14998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HMSC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7B3CE252-947C-415F-953C-E00EE07F95B3}"/>
              </a:ext>
            </a:extLst>
          </p:cNvPr>
          <p:cNvSpPr txBox="1"/>
          <p:nvPr/>
        </p:nvSpPr>
        <p:spPr>
          <a:xfrm>
            <a:off x="8694112" y="3343939"/>
            <a:ext cx="3358857" cy="1323439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Associations/Interactions within coniferous forest species in Yosemite seems robust to fire events.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7993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557807-AD16-4B18-8AAC-DC78B24FA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Network Robustness to Fire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B8F806-1BD4-4DCD-BBB5-F11083C83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73C424-6D8B-480F-9658-44A953E9E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C875387-1109-449C-9EEA-E51BC5085ECB}"/>
              </a:ext>
            </a:extLst>
          </p:cNvPr>
          <p:cNvGrpSpPr/>
          <p:nvPr/>
        </p:nvGrpSpPr>
        <p:grpSpPr>
          <a:xfrm>
            <a:off x="10315928" y="189210"/>
            <a:ext cx="1737041" cy="606056"/>
            <a:chOff x="10416859" y="189210"/>
            <a:chExt cx="1737041" cy="6060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9EA744-3ADF-4245-9526-CF724FFA7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416859" y="189210"/>
              <a:ext cx="606056" cy="606056"/>
            </a:xfrm>
            <a:prstGeom prst="rect">
              <a:avLst/>
            </a:prstGeom>
          </p:spPr>
        </p:pic>
        <p:sp>
          <p:nvSpPr>
            <p:cNvPr id="13" name="Content Placeholder 1">
              <a:extLst>
                <a:ext uri="{FF2B5EF4-FFF2-40B4-BE49-F238E27FC236}">
                  <a16:creationId xmlns:a16="http://schemas.microsoft.com/office/drawing/2014/main" id="{11662EBA-6095-4394-96BC-1AD739F5C343}"/>
                </a:ext>
              </a:extLst>
            </p:cNvPr>
            <p:cNvSpPr txBox="1">
              <a:spLocks/>
            </p:cNvSpPr>
            <p:nvPr/>
          </p:nvSpPr>
          <p:spPr>
            <a:xfrm>
              <a:off x="11022915" y="309675"/>
              <a:ext cx="1130985" cy="365125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Font typeface="Wingdings" panose="05000000000000000000" pitchFamily="2" charset="2"/>
                <a:buChar char="§"/>
                <a:defRPr sz="20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6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Wingdings" panose="05000000000000000000" pitchFamily="2" charset="2"/>
                <a:buNone/>
              </a:pPr>
              <a:r>
                <a:rPr lang="en-GB" dirty="0"/>
                <a:t>Yosemite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0348BA8-836A-4698-B248-B44EE82DAF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939" y="2294318"/>
            <a:ext cx="1261193" cy="12611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79E94F-CCB7-498E-BE76-63B2315FAC4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940" y="4638412"/>
            <a:ext cx="1261193" cy="126119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B3CE252-947C-415F-953C-E00EE07F95B3}"/>
              </a:ext>
            </a:extLst>
          </p:cNvPr>
          <p:cNvSpPr txBox="1"/>
          <p:nvPr/>
        </p:nvSpPr>
        <p:spPr>
          <a:xfrm>
            <a:off x="6096000" y="2847625"/>
            <a:ext cx="5879138" cy="707886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Associations/Interactions within coniferous forest species in Yosemite seems robust to fire events.</a:t>
            </a:r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524715-E8FA-47D6-A6FE-998637C396B2}"/>
              </a:ext>
            </a:extLst>
          </p:cNvPr>
          <p:cNvGrpSpPr/>
          <p:nvPr/>
        </p:nvGrpSpPr>
        <p:grpSpPr>
          <a:xfrm>
            <a:off x="3667137" y="1415843"/>
            <a:ext cx="1499899" cy="4937704"/>
            <a:chOff x="6816048" y="1412048"/>
            <a:chExt cx="1499899" cy="493770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4ADA062-FE2A-4EC6-8B79-4C803EAD3EC9}"/>
                </a:ext>
              </a:extLst>
            </p:cNvPr>
            <p:cNvSpPr txBox="1"/>
            <p:nvPr/>
          </p:nvSpPr>
          <p:spPr>
            <a:xfrm>
              <a:off x="6816048" y="1412048"/>
              <a:ext cx="1499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HMSC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FA80924-44CC-47B7-8E80-A59915487B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670" t="53257" r="-1"/>
            <a:stretch/>
          </p:blipFill>
          <p:spPr>
            <a:xfrm>
              <a:off x="6816050" y="1847623"/>
              <a:ext cx="1499897" cy="2161488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57A1951-848E-4FCD-B051-266903CFB6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669" t="2795" r="-1" b="50462"/>
            <a:stretch/>
          </p:blipFill>
          <p:spPr>
            <a:xfrm>
              <a:off x="6816049" y="4188264"/>
              <a:ext cx="1499898" cy="2161488"/>
            </a:xfrm>
            <a:prstGeom prst="rect">
              <a:avLst/>
            </a:prstGeom>
          </p:spPr>
        </p:pic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FF6C20CB-8768-41E2-B7D7-3B7163A375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942" y="2294318"/>
            <a:ext cx="1261193" cy="126119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84F0F67-0360-4EA5-9E96-7AE9E77158D2}"/>
              </a:ext>
            </a:extLst>
          </p:cNvPr>
          <p:cNvGrpSpPr/>
          <p:nvPr/>
        </p:nvGrpSpPr>
        <p:grpSpPr>
          <a:xfrm>
            <a:off x="2004126" y="1411638"/>
            <a:ext cx="1499896" cy="4945704"/>
            <a:chOff x="3733800" y="1407843"/>
            <a:chExt cx="1499896" cy="494570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0D5B3D4-815E-4010-AD83-822EC3114027}"/>
                </a:ext>
              </a:extLst>
            </p:cNvPr>
            <p:cNvSpPr txBox="1"/>
            <p:nvPr/>
          </p:nvSpPr>
          <p:spPr>
            <a:xfrm>
              <a:off x="3733800" y="1407843"/>
              <a:ext cx="14998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IF-REM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C45E2C59-2A2B-441A-B028-627D1C35EA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69" t="53257" r="50000"/>
            <a:stretch/>
          </p:blipFill>
          <p:spPr>
            <a:xfrm>
              <a:off x="3733801" y="1844171"/>
              <a:ext cx="1499895" cy="2161488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42BE2331-07C6-4F36-B836-F27577790B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68" t="2795" r="50000" b="50462"/>
            <a:stretch/>
          </p:blipFill>
          <p:spPr>
            <a:xfrm>
              <a:off x="3733801" y="4192059"/>
              <a:ext cx="1499895" cy="2161488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239EB3AA-B52C-4BB3-A3A4-443E51EE4F78}"/>
              </a:ext>
            </a:extLst>
          </p:cNvPr>
          <p:cNvSpPr txBox="1"/>
          <p:nvPr/>
        </p:nvSpPr>
        <p:spPr>
          <a:xfrm>
            <a:off x="6095999" y="4343050"/>
            <a:ext cx="5879138" cy="400110"/>
          </a:xfrm>
          <a:prstGeom prst="rect">
            <a:avLst/>
          </a:prstGeom>
          <a:solidFill>
            <a:srgbClr val="CC0000">
              <a:alpha val="30196"/>
            </a:srgbClr>
          </a:solidFill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We need to test this more!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063358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1" grpId="0" animBg="1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AFC4283-F315-40C4-BDB0-48CBAB0A8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0"/>
            <a:ext cx="11842861" cy="5057775"/>
          </a:xfrm>
        </p:spPr>
        <p:txBody>
          <a:bodyPr>
            <a:normAutofit/>
          </a:bodyPr>
          <a:lstStyle/>
          <a:p>
            <a:r>
              <a:rPr lang="en-GB" dirty="0"/>
              <a:t>Networks help understand </a:t>
            </a:r>
            <a:r>
              <a:rPr lang="en-GB" b="1" dirty="0"/>
              <a:t>ecosystem processes</a:t>
            </a:r>
          </a:p>
          <a:p>
            <a:pPr marL="0" indent="0">
              <a:buNone/>
            </a:pPr>
            <a:endParaRPr lang="en-GB" sz="1000" b="1" dirty="0"/>
          </a:p>
          <a:p>
            <a:pPr marL="0" indent="0">
              <a:spcBef>
                <a:spcPts val="600"/>
              </a:spcBef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spcBef>
                <a:spcPts val="600"/>
              </a:spcBef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Implications for multiple disciplines of biology</a:t>
            </a:r>
          </a:p>
          <a:p>
            <a:pPr marL="0" indent="0">
              <a:spcBef>
                <a:spcPts val="600"/>
              </a:spcBef>
              <a:buNone/>
            </a:pPr>
            <a:endParaRPr lang="en-GB" sz="400" dirty="0"/>
          </a:p>
          <a:p>
            <a:pPr>
              <a:spcBef>
                <a:spcPts val="3000"/>
              </a:spcBef>
            </a:pPr>
            <a:r>
              <a:rPr lang="en-GB" b="1" dirty="0"/>
              <a:t>Implications</a:t>
            </a:r>
            <a:r>
              <a:rPr lang="en-GB" dirty="0"/>
              <a:t> of ecological networks scale up</a:t>
            </a:r>
          </a:p>
          <a:p>
            <a:pPr marL="0" indent="0">
              <a:spcBef>
                <a:spcPts val="3000"/>
              </a:spcBef>
              <a:buNone/>
            </a:pPr>
            <a:endParaRPr lang="en-GB" dirty="0"/>
          </a:p>
          <a:p>
            <a:pPr>
              <a:spcBef>
                <a:spcPts val="3000"/>
              </a:spcBef>
            </a:pPr>
            <a:endParaRPr lang="en-GB" dirty="0"/>
          </a:p>
          <a:p>
            <a:pPr marL="0" lvl="0" indent="0">
              <a:spcBef>
                <a:spcPts val="600"/>
              </a:spcBef>
              <a:buNone/>
            </a:pPr>
            <a:endParaRPr lang="en-GB" sz="1600" dirty="0">
              <a:solidFill>
                <a:srgbClr val="000000">
                  <a:lumMod val="95000"/>
                  <a:lumOff val="5000"/>
                </a:srgbClr>
              </a:solidFill>
              <a:sym typeface="Wingdings" panose="05000000000000000000" pitchFamily="2" charset="2"/>
            </a:endParaRPr>
          </a:p>
          <a:p>
            <a:pPr lvl="0">
              <a:spcBef>
                <a:spcPts val="600"/>
              </a:spcBef>
              <a:buFont typeface="Wingdings" panose="05000000000000000000" pitchFamily="2" charset="2"/>
              <a:buChar char="à"/>
            </a:pPr>
            <a:r>
              <a:rPr lang="en-GB" dirty="0">
                <a:solidFill>
                  <a:srgbClr val="000000">
                    <a:lumMod val="95000"/>
                    <a:lumOff val="5000"/>
                  </a:srgbClr>
                </a:solidFill>
                <a:sym typeface="Wingdings" panose="05000000000000000000" pitchFamily="2" charset="2"/>
              </a:rPr>
              <a:t>Particularly relevant for </a:t>
            </a:r>
            <a:r>
              <a:rPr lang="en-GB" b="1" dirty="0">
                <a:solidFill>
                  <a:srgbClr val="000000">
                    <a:lumMod val="95000"/>
                    <a:lumOff val="5000"/>
                  </a:srgbClr>
                </a:solidFill>
                <a:sym typeface="Wingdings" panose="05000000000000000000" pitchFamily="2" charset="2"/>
              </a:rPr>
              <a:t>macroecological perspective</a:t>
            </a: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6307D5-10F0-422D-A4A0-854ED44FC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Ecological Networks &amp; Macroecology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2DEB81-72CD-44E5-9386-A4E3978BC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A66805-0005-46CA-AAE0-998C7124B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CDC07F6-FA2D-4895-82BB-5E98055FC748}"/>
              </a:ext>
            </a:extLst>
          </p:cNvPr>
          <p:cNvGrpSpPr/>
          <p:nvPr/>
        </p:nvGrpSpPr>
        <p:grpSpPr>
          <a:xfrm>
            <a:off x="174566" y="3964990"/>
            <a:ext cx="11088368" cy="2731934"/>
            <a:chOff x="174566" y="3964990"/>
            <a:chExt cx="11088368" cy="273193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4B7612-E6E2-435A-AAFD-9FCEFD0EB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1001" y="3964991"/>
              <a:ext cx="2731933" cy="2731933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FE3CD38-0963-4003-8A60-2FB25E09B36D}"/>
                </a:ext>
              </a:extLst>
            </p:cNvPr>
            <p:cNvGrpSpPr/>
            <p:nvPr/>
          </p:nvGrpSpPr>
          <p:grpSpPr>
            <a:xfrm>
              <a:off x="174566" y="3964990"/>
              <a:ext cx="5466116" cy="1388175"/>
              <a:chOff x="3773944" y="2317235"/>
              <a:chExt cx="7225556" cy="1764752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9620A167-10FC-4453-89EF-CE0F8864AE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73944" y="2317235"/>
                <a:ext cx="5680075" cy="1764752"/>
              </a:xfrm>
              <a:prstGeom prst="rect">
                <a:avLst/>
              </a:prstGeom>
              <a:ln>
                <a:solidFill>
                  <a:srgbClr val="838383"/>
                </a:solidFill>
              </a:ln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B932CE87-FB36-41CD-BD34-B1F1E4573B9D}"/>
                  </a:ext>
                </a:extLst>
              </p:cNvPr>
              <p:cNvSpPr/>
              <p:nvPr/>
            </p:nvSpPr>
            <p:spPr>
              <a:xfrm>
                <a:off x="5475000" y="3773127"/>
                <a:ext cx="5524500" cy="15388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GB" sz="400" dirty="0"/>
                  <a:t>https://news.ucsc.edu/2021/03/kelp-forests-norcal.html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A25EED3-0A91-4D68-9C93-0A9EB7E405FE}"/>
                </a:ext>
              </a:extLst>
            </p:cNvPr>
            <p:cNvGrpSpPr/>
            <p:nvPr/>
          </p:nvGrpSpPr>
          <p:grpSpPr>
            <a:xfrm>
              <a:off x="4621250" y="3964990"/>
              <a:ext cx="4107180" cy="1388175"/>
              <a:chOff x="5406206" y="2619979"/>
              <a:chExt cx="4901297" cy="1821911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21E4A86C-08A4-4FA7-930E-80FA6AFFD9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06206" y="2619979"/>
                <a:ext cx="4901296" cy="1821911"/>
              </a:xfrm>
              <a:prstGeom prst="rect">
                <a:avLst/>
              </a:prstGeom>
              <a:ln>
                <a:solidFill>
                  <a:srgbClr val="838383"/>
                </a:solidFill>
              </a:ln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31BEB73-B37D-46CB-B1F1-D1A20901CCF4}"/>
                  </a:ext>
                </a:extLst>
              </p:cNvPr>
              <p:cNvSpPr/>
              <p:nvPr/>
            </p:nvSpPr>
            <p:spPr>
              <a:xfrm>
                <a:off x="6903713" y="4005854"/>
                <a:ext cx="3403790" cy="1747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GB" sz="400" dirty="0"/>
                  <a:t>https://www.bloomberg.com/news/articles/2021-01-22/bee-extinction-worries-grow-as-species-numbers-drop</a:t>
                </a: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AA5BFB9-BEF5-438C-ACDC-D0766CB99579}"/>
              </a:ext>
            </a:extLst>
          </p:cNvPr>
          <p:cNvGrpSpPr/>
          <p:nvPr/>
        </p:nvGrpSpPr>
        <p:grpSpPr>
          <a:xfrm>
            <a:off x="8822043" y="1711853"/>
            <a:ext cx="2782018" cy="1644448"/>
            <a:chOff x="8822044" y="2412971"/>
            <a:chExt cx="2782018" cy="164444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A9C0D4B-1614-4DBC-B485-D173FEF72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22044" y="3352833"/>
              <a:ext cx="2782017" cy="704586"/>
            </a:xfrm>
            <a:prstGeom prst="rect">
              <a:avLst/>
            </a:prstGeom>
            <a:ln>
              <a:solidFill>
                <a:srgbClr val="838383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8DEB8DC-8FE5-45D8-B1DE-78D5D985CB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22045" y="2412971"/>
              <a:ext cx="2782017" cy="859897"/>
            </a:xfrm>
            <a:prstGeom prst="rect">
              <a:avLst/>
            </a:prstGeom>
            <a:ln>
              <a:solidFill>
                <a:srgbClr val="838383"/>
              </a:solidFill>
            </a:ln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F78FB28A-B616-42FA-AA6A-30E707F77D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8328" y="1711853"/>
            <a:ext cx="4250849" cy="859897"/>
          </a:xfrm>
          <a:prstGeom prst="rect">
            <a:avLst/>
          </a:prstGeom>
          <a:ln>
            <a:solidFill>
              <a:srgbClr val="838383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BFD23B4-2A23-4B07-8F51-863E49237A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4566" y="1711853"/>
            <a:ext cx="4107180" cy="859897"/>
          </a:xfrm>
          <a:prstGeom prst="rect">
            <a:avLst/>
          </a:prstGeom>
          <a:ln>
            <a:solidFill>
              <a:srgbClr val="838383"/>
            </a:solidFill>
          </a:ln>
        </p:spPr>
      </p:pic>
    </p:spTree>
    <p:extLst>
      <p:ext uri="{BB962C8B-B14F-4D97-AF65-F5344CB8AC3E}">
        <p14:creationId xmlns:p14="http://schemas.microsoft.com/office/powerpoint/2010/main" val="538740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F3887C2-C580-4E4F-A70E-93115178F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190619"/>
            <a:ext cx="5921433" cy="48386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b="1" dirty="0"/>
              <a:t>Implications</a:t>
            </a:r>
          </a:p>
          <a:p>
            <a:pPr marL="457200" indent="-457200">
              <a:buFont typeface="+mj-lt"/>
              <a:buAutoNum type="arabicPeriod"/>
            </a:pPr>
            <a:r>
              <a:rPr kumimoji="0" lang="en-GB" sz="20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Co-Occurrence methods are unsatisfactory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000000">
                    <a:lumMod val="95000"/>
                    <a:lumOff val="5000"/>
                  </a:srgbClr>
                </a:solidFill>
                <a:sym typeface="Wingdings" panose="05000000000000000000" pitchFamily="2" charset="2"/>
              </a:rPr>
              <a:t> </a:t>
            </a: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Corrections for isolated 1-1 associations rendered networks too sparse to use</a:t>
            </a:r>
            <a:endParaRPr kumimoji="0" lang="en-GB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95000"/>
                  <a:lumOff val="5000"/>
                </a:srgbClr>
              </a:solidFill>
              <a:effectLst/>
              <a:uLnTx/>
              <a:uFillTx/>
              <a:latin typeface="Adobe Fangsong Std R" panose="02020400000000000000" pitchFamily="18" charset="-128"/>
              <a:ea typeface="Adobe Fangsong Std R" panose="02020400000000000000" pitchFamily="18" charset="-128"/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 kumimoji="0" lang="en-GB" sz="20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Species attributes/performances aid inference</a:t>
            </a:r>
          </a:p>
          <a:p>
            <a:pPr marL="457200" lvl="1" indent="0">
              <a:buNone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 The more information an association method levies, the more associations can be inferred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000000">
                    <a:lumMod val="95000"/>
                    <a:lumOff val="5000"/>
                  </a:srgbClr>
                </a:solidFill>
                <a:sym typeface="Wingdings" panose="05000000000000000000" pitchFamily="2" charset="2"/>
              </a:rPr>
              <a:t>Inference of rare/unobserved connections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>
                    <a:lumMod val="95000"/>
                    <a:lumOff val="5000"/>
                  </a:srgbClr>
                </a:solidFill>
                <a:sym typeface="Wingdings" panose="05000000000000000000" pitchFamily="2" charset="2"/>
              </a:rPr>
              <a:t> Inference of missing connections changes network topology drastically</a:t>
            </a:r>
          </a:p>
          <a:p>
            <a:pPr marL="457200" indent="-457200">
              <a:buFont typeface="+mj-lt"/>
              <a:buAutoNum type="arabicPeriod"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Lack of consistency of inferences across scales</a:t>
            </a:r>
          </a:p>
          <a:p>
            <a:pPr marL="457200" lvl="1" indent="0">
              <a:buNone/>
            </a:pPr>
            <a:r>
              <a:rPr lang="en-GB" sz="16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GB" sz="16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 ecological interpretation at different scales</a:t>
            </a:r>
            <a:endParaRPr kumimoji="0" lang="en-GB" sz="200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95000"/>
                  <a:lumOff val="5000"/>
                </a:srgbClr>
              </a:solidFill>
              <a:effectLst/>
              <a:uLnTx/>
              <a:uFillTx/>
              <a:latin typeface="Adobe Fangsong Std R" panose="02020400000000000000" pitchFamily="18" charset="-128"/>
              <a:ea typeface="Adobe Fangsong Std R" panose="02020400000000000000" pitchFamily="18" charset="-128"/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rabicPeriod"/>
            </a:pPr>
            <a:endParaRPr lang="en-GB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CFE567-26F3-4ACF-B543-9196B00A2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03144-DB55-486B-BD59-51CB4078B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0F4506-C438-4935-AB90-D50155531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4DCF0628-92BE-4D8D-BF3E-77FE63CFC461}"/>
              </a:ext>
            </a:extLst>
          </p:cNvPr>
          <p:cNvSpPr txBox="1">
            <a:spLocks/>
          </p:cNvSpPr>
          <p:nvPr/>
        </p:nvSpPr>
        <p:spPr>
          <a:xfrm>
            <a:off x="6096001" y="1190619"/>
            <a:ext cx="5921431" cy="48386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/>
              <a:t>Future Directions</a:t>
            </a:r>
          </a:p>
          <a:p>
            <a:pPr marL="0" indent="0">
              <a:buNone/>
            </a:pPr>
            <a:r>
              <a:rPr lang="en-GB" u="sng" dirty="0"/>
              <a:t>Quantification</a:t>
            </a:r>
          </a:p>
          <a:p>
            <a:r>
              <a:rPr lang="en-GB" dirty="0"/>
              <a:t>Cross-Scale similarity</a:t>
            </a:r>
          </a:p>
          <a:p>
            <a:r>
              <a:rPr lang="en-GB" dirty="0"/>
              <a:t>Cross-Method similarity</a:t>
            </a:r>
          </a:p>
          <a:p>
            <a:r>
              <a:rPr lang="en-GB" dirty="0"/>
              <a:t>Network robustness</a:t>
            </a:r>
          </a:p>
          <a:p>
            <a:pPr marL="0" indent="0">
              <a:buNone/>
            </a:pPr>
            <a:r>
              <a:rPr lang="en-GB" u="sng" dirty="0"/>
              <a:t>Method Development of IF-REM</a:t>
            </a:r>
          </a:p>
          <a:p>
            <a:r>
              <a:rPr lang="en-GB" dirty="0"/>
              <a:t>Environmental effects</a:t>
            </a:r>
          </a:p>
          <a:p>
            <a:r>
              <a:rPr lang="en-GB" dirty="0"/>
              <a:t>Traits / Phylogenetics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E0B40A-69A3-4187-944F-C37562C58DEC}"/>
              </a:ext>
            </a:extLst>
          </p:cNvPr>
          <p:cNvSpPr txBox="1"/>
          <p:nvPr/>
        </p:nvSpPr>
        <p:spPr>
          <a:xfrm>
            <a:off x="1583201" y="5593268"/>
            <a:ext cx="9025596" cy="707886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Always be sure to specify the spatial context and use methods which incorporate information about species attributes/performance.</a:t>
            </a:r>
          </a:p>
        </p:txBody>
      </p:sp>
    </p:spTree>
    <p:extLst>
      <p:ext uri="{BB962C8B-B14F-4D97-AF65-F5344CB8AC3E}">
        <p14:creationId xmlns:p14="http://schemas.microsoft.com/office/powerpoint/2010/main" val="2818827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1DD9B79A-77B5-47B1-9A6E-1741AD1CD78A}"/>
              </a:ext>
            </a:extLst>
          </p:cNvPr>
          <p:cNvGrpSpPr/>
          <p:nvPr/>
        </p:nvGrpSpPr>
        <p:grpSpPr>
          <a:xfrm>
            <a:off x="174568" y="1296841"/>
            <a:ext cx="2855503" cy="851046"/>
            <a:chOff x="9758168" y="1318237"/>
            <a:chExt cx="6415057" cy="1911926"/>
          </a:xfrm>
        </p:grpSpPr>
        <p:pic>
          <p:nvPicPr>
            <p:cNvPr id="29" name="Picture 28" descr="Logo&#10;&#10;Description automatically generated">
              <a:extLst>
                <a:ext uri="{FF2B5EF4-FFF2-40B4-BE49-F238E27FC236}">
                  <a16:creationId xmlns:a16="http://schemas.microsoft.com/office/drawing/2014/main" id="{E18E7A7A-37F7-48EB-9537-4F30E3CD86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4" b="7601"/>
            <a:stretch/>
          </p:blipFill>
          <p:spPr>
            <a:xfrm>
              <a:off x="9758168" y="1318238"/>
              <a:ext cx="2248115" cy="1911925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3D31BD5-5C7C-4BC2-9561-6172A88C006F}"/>
                </a:ext>
              </a:extLst>
            </p:cNvPr>
            <p:cNvSpPr/>
            <p:nvPr/>
          </p:nvSpPr>
          <p:spPr>
            <a:xfrm>
              <a:off x="12001859" y="1318237"/>
              <a:ext cx="4171366" cy="4840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800" dirty="0"/>
                <a:t>https://www.freepik.com/</a:t>
              </a: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B3C906FA-975A-41F7-97AF-F4A7072F7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Icons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785866-83A3-4410-A00C-6B2B525E1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Qualifying Exam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70420-9E92-43B3-B8B6-29C78F1D4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05/07/2021</a:t>
            </a:r>
            <a:endParaRPr lang="en-US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41E66BB-CD7F-421E-9416-DBFA684E2583}"/>
              </a:ext>
            </a:extLst>
          </p:cNvPr>
          <p:cNvGrpSpPr/>
          <p:nvPr/>
        </p:nvGrpSpPr>
        <p:grpSpPr>
          <a:xfrm>
            <a:off x="174567" y="2147887"/>
            <a:ext cx="3124865" cy="998725"/>
            <a:chOff x="174567" y="2147887"/>
            <a:chExt cx="3124865" cy="998725"/>
          </a:xfrm>
        </p:grpSpPr>
        <p:pic>
          <p:nvPicPr>
            <p:cNvPr id="7" name="Google Shape;312;p16">
              <a:extLst>
                <a:ext uri="{FF2B5EF4-FFF2-40B4-BE49-F238E27FC236}">
                  <a16:creationId xmlns:a16="http://schemas.microsoft.com/office/drawing/2014/main" id="{AAAC1785-9B9B-422C-A737-03346E2C2BB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4567" y="2147887"/>
              <a:ext cx="998725" cy="9987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Google Shape;314;p16">
              <a:extLst>
                <a:ext uri="{FF2B5EF4-FFF2-40B4-BE49-F238E27FC236}">
                  <a16:creationId xmlns:a16="http://schemas.microsoft.com/office/drawing/2014/main" id="{1BB12E43-9171-4677-A962-B990FBF98CBC}"/>
                </a:ext>
              </a:extLst>
            </p:cNvPr>
            <p:cNvSpPr txBox="1"/>
            <p:nvPr/>
          </p:nvSpPr>
          <p:spPr>
            <a:xfrm>
              <a:off x="1173291" y="2147887"/>
              <a:ext cx="2126141" cy="3077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dirty="0"/>
                <a:t>https://www.flaticon.com/authors/ddara</a:t>
              </a:r>
              <a:endParaRPr sz="800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25EEB2A-596B-498D-8E56-8FCB2865D769}"/>
              </a:ext>
            </a:extLst>
          </p:cNvPr>
          <p:cNvGrpSpPr/>
          <p:nvPr/>
        </p:nvGrpSpPr>
        <p:grpSpPr>
          <a:xfrm>
            <a:off x="192295" y="3146612"/>
            <a:ext cx="3124865" cy="998725"/>
            <a:chOff x="192295" y="3146612"/>
            <a:chExt cx="3124865" cy="998725"/>
          </a:xfrm>
        </p:grpSpPr>
        <p:pic>
          <p:nvPicPr>
            <p:cNvPr id="10" name="Google Shape;313;p16">
              <a:extLst>
                <a:ext uri="{FF2B5EF4-FFF2-40B4-BE49-F238E27FC236}">
                  <a16:creationId xmlns:a16="http://schemas.microsoft.com/office/drawing/2014/main" id="{B8B0F1FC-DB38-48EA-974C-0F1BFB41DC54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92295" y="3146612"/>
              <a:ext cx="998725" cy="9987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Google Shape;317;p16">
              <a:extLst>
                <a:ext uri="{FF2B5EF4-FFF2-40B4-BE49-F238E27FC236}">
                  <a16:creationId xmlns:a16="http://schemas.microsoft.com/office/drawing/2014/main" id="{6E203537-363F-4D9C-B0BC-9309C622B8C4}"/>
                </a:ext>
              </a:extLst>
            </p:cNvPr>
            <p:cNvSpPr txBox="1"/>
            <p:nvPr/>
          </p:nvSpPr>
          <p:spPr>
            <a:xfrm>
              <a:off x="1191019" y="3146612"/>
              <a:ext cx="2126141" cy="4308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dirty="0"/>
                <a:t>https://www.flaticon.com/authors/vectors-market</a:t>
              </a:r>
              <a:endParaRPr sz="800" dirty="0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855AB08-4990-4A2D-B0E1-9C1D7DFC3282}"/>
              </a:ext>
            </a:extLst>
          </p:cNvPr>
          <p:cNvGrpSpPr/>
          <p:nvPr/>
        </p:nvGrpSpPr>
        <p:grpSpPr>
          <a:xfrm>
            <a:off x="3317160" y="2147887"/>
            <a:ext cx="3312240" cy="899445"/>
            <a:chOff x="3317160" y="2147887"/>
            <a:chExt cx="3312240" cy="899445"/>
          </a:xfrm>
        </p:grpSpPr>
        <p:sp>
          <p:nvSpPr>
            <p:cNvPr id="21" name="Google Shape;315;p16">
              <a:extLst>
                <a:ext uri="{FF2B5EF4-FFF2-40B4-BE49-F238E27FC236}">
                  <a16:creationId xmlns:a16="http://schemas.microsoft.com/office/drawing/2014/main" id="{B1FBD740-AE09-473F-A518-4B06F5971F67}"/>
                </a:ext>
              </a:extLst>
            </p:cNvPr>
            <p:cNvSpPr txBox="1"/>
            <p:nvPr/>
          </p:nvSpPr>
          <p:spPr>
            <a:xfrm>
              <a:off x="4189236" y="2147887"/>
              <a:ext cx="2440164" cy="3077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dirty="0"/>
                <a:t>https://www.flaticon.com/authors/smalllikeart</a:t>
              </a:r>
              <a:endParaRPr sz="800" dirty="0"/>
            </a:p>
          </p:txBody>
        </p:sp>
        <p:pic>
          <p:nvPicPr>
            <p:cNvPr id="22" name="Google Shape;316;p16">
              <a:extLst>
                <a:ext uri="{FF2B5EF4-FFF2-40B4-BE49-F238E27FC236}">
                  <a16:creationId xmlns:a16="http://schemas.microsoft.com/office/drawing/2014/main" id="{CD6722A2-CC4C-4D08-8DBF-474FBB79E18E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17160" y="2175255"/>
              <a:ext cx="872076" cy="87207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3DF579-5A8E-4A98-90D4-03585B0B2EC3}"/>
              </a:ext>
            </a:extLst>
          </p:cNvPr>
          <p:cNvGrpSpPr/>
          <p:nvPr/>
        </p:nvGrpSpPr>
        <p:grpSpPr>
          <a:xfrm>
            <a:off x="3317160" y="1296841"/>
            <a:ext cx="2467690" cy="875204"/>
            <a:chOff x="3317160" y="1296841"/>
            <a:chExt cx="2467690" cy="875204"/>
          </a:xfrm>
        </p:grpSpPr>
        <p:sp>
          <p:nvSpPr>
            <p:cNvPr id="19" name="Google Shape;318;p16">
              <a:extLst>
                <a:ext uri="{FF2B5EF4-FFF2-40B4-BE49-F238E27FC236}">
                  <a16:creationId xmlns:a16="http://schemas.microsoft.com/office/drawing/2014/main" id="{7723B7C8-53D6-4700-BCA3-864F147CEE4C}"/>
                </a:ext>
              </a:extLst>
            </p:cNvPr>
            <p:cNvSpPr txBox="1"/>
            <p:nvPr/>
          </p:nvSpPr>
          <p:spPr>
            <a:xfrm>
              <a:off x="4189236" y="1296841"/>
              <a:ext cx="1595614" cy="3077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dirty="0"/>
                <a:t>https://www.freepik.com/</a:t>
              </a:r>
              <a:endParaRPr sz="800" dirty="0"/>
            </a:p>
          </p:txBody>
        </p:sp>
        <p:pic>
          <p:nvPicPr>
            <p:cNvPr id="20" name="Google Shape;319;p16">
              <a:extLst>
                <a:ext uri="{FF2B5EF4-FFF2-40B4-BE49-F238E27FC236}">
                  <a16:creationId xmlns:a16="http://schemas.microsoft.com/office/drawing/2014/main" id="{2CEE30DF-BC43-4ED6-9B98-81DE78D820F9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317160" y="1299969"/>
              <a:ext cx="872076" cy="8720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DCF0840-50A1-4308-8C2D-0E8DA015FF86}"/>
              </a:ext>
            </a:extLst>
          </p:cNvPr>
          <p:cNvGrpSpPr/>
          <p:nvPr/>
        </p:nvGrpSpPr>
        <p:grpSpPr>
          <a:xfrm>
            <a:off x="192295" y="4145335"/>
            <a:ext cx="3107136" cy="998725"/>
            <a:chOff x="192295" y="4145335"/>
            <a:chExt cx="3107136" cy="998725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0DA17D6-39DB-4907-9E89-08508BBA7C7E}"/>
                </a:ext>
              </a:extLst>
            </p:cNvPr>
            <p:cNvSpPr/>
            <p:nvPr/>
          </p:nvSpPr>
          <p:spPr>
            <a:xfrm>
              <a:off x="1173290" y="4145335"/>
              <a:ext cx="2126141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800" dirty="0"/>
                <a:t>https://www.flaticon.com/authors/ddara</a:t>
              </a:r>
            </a:p>
          </p:txBody>
        </p:sp>
        <p:pic>
          <p:nvPicPr>
            <p:cNvPr id="40" name="Picture 39" descr="Icon&#10;&#10;Description automatically generated">
              <a:extLst>
                <a:ext uri="{FF2B5EF4-FFF2-40B4-BE49-F238E27FC236}">
                  <a16:creationId xmlns:a16="http://schemas.microsoft.com/office/drawing/2014/main" id="{812AC267-DBB4-4893-B07A-7BC43B97782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295" y="4145336"/>
              <a:ext cx="998724" cy="998724"/>
            </a:xfrm>
            <a:prstGeom prst="rect">
              <a:avLst/>
            </a:prstGeom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1B38B27-210B-4797-BBD6-3EF22991939F}"/>
              </a:ext>
            </a:extLst>
          </p:cNvPr>
          <p:cNvGrpSpPr/>
          <p:nvPr/>
        </p:nvGrpSpPr>
        <p:grpSpPr>
          <a:xfrm>
            <a:off x="175855" y="5133251"/>
            <a:ext cx="3123575" cy="1004853"/>
            <a:chOff x="175855" y="5133251"/>
            <a:chExt cx="3123575" cy="1004853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9D41F4C-F648-4764-BB17-9784213054CD}"/>
                </a:ext>
              </a:extLst>
            </p:cNvPr>
            <p:cNvSpPr/>
            <p:nvPr/>
          </p:nvSpPr>
          <p:spPr>
            <a:xfrm>
              <a:off x="1173290" y="5133251"/>
              <a:ext cx="2126140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800" dirty="0"/>
                <a:t>https://www.freepik.com/</a:t>
              </a:r>
            </a:p>
          </p:txBody>
        </p:sp>
        <p:pic>
          <p:nvPicPr>
            <p:cNvPr id="38" name="Picture 37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446A30F6-067A-4D48-A48D-9783BA3F3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855" y="5139380"/>
              <a:ext cx="998724" cy="998724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E169CE-A46F-4618-9CBF-8617D20EDB07}"/>
              </a:ext>
            </a:extLst>
          </p:cNvPr>
          <p:cNvGrpSpPr/>
          <p:nvPr/>
        </p:nvGrpSpPr>
        <p:grpSpPr>
          <a:xfrm>
            <a:off x="3299430" y="5079284"/>
            <a:ext cx="2639700" cy="872076"/>
            <a:chOff x="7115224" y="3052718"/>
            <a:chExt cx="2639700" cy="87207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9FC2F25-F359-4C75-8C1B-8E78DA5628B8}"/>
                </a:ext>
              </a:extLst>
            </p:cNvPr>
            <p:cNvSpPr txBox="1"/>
            <p:nvPr/>
          </p:nvSpPr>
          <p:spPr>
            <a:xfrm>
              <a:off x="7987300" y="3147017"/>
              <a:ext cx="1767624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800" dirty="0"/>
                <a:t>https://www.freepik.com</a:t>
              </a:r>
            </a:p>
          </p:txBody>
        </p:sp>
        <p:pic>
          <p:nvPicPr>
            <p:cNvPr id="9" name="Picture 8" descr="A picture containing text, gear&#10;&#10;Description automatically generated">
              <a:extLst>
                <a:ext uri="{FF2B5EF4-FFF2-40B4-BE49-F238E27FC236}">
                  <a16:creationId xmlns:a16="http://schemas.microsoft.com/office/drawing/2014/main" id="{73B8CE67-B07C-4486-840C-DE4D9D37D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15224" y="3052718"/>
              <a:ext cx="872076" cy="872076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B9AF871-D956-4B1C-A6C1-A77BDE900825}"/>
              </a:ext>
            </a:extLst>
          </p:cNvPr>
          <p:cNvGrpSpPr/>
          <p:nvPr/>
        </p:nvGrpSpPr>
        <p:grpSpPr>
          <a:xfrm>
            <a:off x="6607365" y="1296841"/>
            <a:ext cx="3903879" cy="872075"/>
            <a:chOff x="7216912" y="4138923"/>
            <a:chExt cx="3903879" cy="872075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862F88A-9D66-497C-9E61-715CA1D1B2DC}"/>
                </a:ext>
              </a:extLst>
            </p:cNvPr>
            <p:cNvSpPr txBox="1"/>
            <p:nvPr/>
          </p:nvSpPr>
          <p:spPr>
            <a:xfrm>
              <a:off x="8088987" y="4138923"/>
              <a:ext cx="3031804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800" dirty="0"/>
                <a:t>https://www.flaticon.com/authors/maxim-basinski-premium</a:t>
              </a:r>
            </a:p>
          </p:txBody>
        </p:sp>
        <p:pic>
          <p:nvPicPr>
            <p:cNvPr id="15" name="Picture 14" descr="Icon&#10;&#10;Description automatically generated">
              <a:extLst>
                <a:ext uri="{FF2B5EF4-FFF2-40B4-BE49-F238E27FC236}">
                  <a16:creationId xmlns:a16="http://schemas.microsoft.com/office/drawing/2014/main" id="{8EBED2E0-17FD-4B5D-988F-A27DE09698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6912" y="4138923"/>
              <a:ext cx="872075" cy="872075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71108E-DA03-4C8E-9CC9-65A93C119686}"/>
              </a:ext>
            </a:extLst>
          </p:cNvPr>
          <p:cNvGrpSpPr/>
          <p:nvPr/>
        </p:nvGrpSpPr>
        <p:grpSpPr>
          <a:xfrm>
            <a:off x="6607365" y="3149824"/>
            <a:ext cx="3304124" cy="872074"/>
            <a:chOff x="7115223" y="4781452"/>
            <a:chExt cx="3304124" cy="872074"/>
          </a:xfrm>
        </p:grpSpPr>
        <p:pic>
          <p:nvPicPr>
            <p:cNvPr id="65" name="Picture 64" descr="A picture containing blur&#10;&#10;Description automatically generated">
              <a:extLst>
                <a:ext uri="{FF2B5EF4-FFF2-40B4-BE49-F238E27FC236}">
                  <a16:creationId xmlns:a16="http://schemas.microsoft.com/office/drawing/2014/main" id="{9E12D981-054C-4787-BD4D-A3A71591F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15223" y="4781452"/>
              <a:ext cx="872074" cy="872074"/>
            </a:xfrm>
            <a:prstGeom prst="rect">
              <a:avLst/>
            </a:prstGeom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B0C8CD1-5415-45C0-BF98-580830266572}"/>
                </a:ext>
              </a:extLst>
            </p:cNvPr>
            <p:cNvSpPr txBox="1"/>
            <p:nvPr/>
          </p:nvSpPr>
          <p:spPr>
            <a:xfrm>
              <a:off x="7987297" y="4781452"/>
              <a:ext cx="2432050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800" dirty="0"/>
                <a:t>https://www.flaticon.com/authors/flat-icons</a:t>
              </a:r>
              <a:endParaRPr lang="en-GB" sz="800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173C51C-7DCB-4982-8BE8-F9B476F635F4}"/>
              </a:ext>
            </a:extLst>
          </p:cNvPr>
          <p:cNvGrpSpPr/>
          <p:nvPr/>
        </p:nvGrpSpPr>
        <p:grpSpPr>
          <a:xfrm>
            <a:off x="6607365" y="2175258"/>
            <a:ext cx="3165324" cy="872074"/>
            <a:chOff x="7115223" y="5654454"/>
            <a:chExt cx="3165324" cy="872074"/>
          </a:xfrm>
        </p:grpSpPr>
        <p:pic>
          <p:nvPicPr>
            <p:cNvPr id="67" name="Picture 66" descr="Logo, company name&#10;&#10;Description automatically generated">
              <a:extLst>
                <a:ext uri="{FF2B5EF4-FFF2-40B4-BE49-F238E27FC236}">
                  <a16:creationId xmlns:a16="http://schemas.microsoft.com/office/drawing/2014/main" id="{7156C3FB-AEF7-43E0-AE70-E00D79679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15223" y="5654454"/>
              <a:ext cx="872074" cy="872074"/>
            </a:xfrm>
            <a:prstGeom prst="rect">
              <a:avLst/>
            </a:prstGeom>
          </p:spPr>
        </p:pic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E47BDAC-AD1E-4877-91A5-7F778A2F0A92}"/>
                </a:ext>
              </a:extLst>
            </p:cNvPr>
            <p:cNvSpPr txBox="1"/>
            <p:nvPr/>
          </p:nvSpPr>
          <p:spPr>
            <a:xfrm>
              <a:off x="7987297" y="5654783"/>
              <a:ext cx="2293250" cy="2236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800" dirty="0"/>
                <a:t>https://creativemarket.com/Becris</a:t>
              </a:r>
              <a:endParaRPr lang="en-GB" sz="800" dirty="0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DA98610A-B1C3-4385-91FF-0716338760DD}"/>
              </a:ext>
            </a:extLst>
          </p:cNvPr>
          <p:cNvGrpSpPr/>
          <p:nvPr/>
        </p:nvGrpSpPr>
        <p:grpSpPr>
          <a:xfrm>
            <a:off x="3299430" y="4116198"/>
            <a:ext cx="2639700" cy="872076"/>
            <a:chOff x="7115224" y="3052718"/>
            <a:chExt cx="2639700" cy="872076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CBD3BBF-66D3-42E6-A222-3E57AB8CC118}"/>
                </a:ext>
              </a:extLst>
            </p:cNvPr>
            <p:cNvSpPr txBox="1"/>
            <p:nvPr/>
          </p:nvSpPr>
          <p:spPr>
            <a:xfrm>
              <a:off x="7987300" y="3147017"/>
              <a:ext cx="1767624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800" dirty="0"/>
                <a:t>https://www.freepik.com</a:t>
              </a:r>
            </a:p>
          </p:txBody>
        </p:sp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166651C0-D684-4D59-AA0A-C6D2B91EF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15224" y="3052718"/>
              <a:ext cx="872076" cy="872076"/>
            </a:xfrm>
            <a:prstGeom prst="rect">
              <a:avLst/>
            </a:prstGeom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12F7701-D998-4416-969D-E99C130EA9FE}"/>
              </a:ext>
            </a:extLst>
          </p:cNvPr>
          <p:cNvGrpSpPr/>
          <p:nvPr/>
        </p:nvGrpSpPr>
        <p:grpSpPr>
          <a:xfrm>
            <a:off x="3317160" y="3149823"/>
            <a:ext cx="2639700" cy="872076"/>
            <a:chOff x="7115224" y="3052718"/>
            <a:chExt cx="2639700" cy="872076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A453FC90-FD93-434A-BF6D-BD3A3767B491}"/>
                </a:ext>
              </a:extLst>
            </p:cNvPr>
            <p:cNvSpPr txBox="1"/>
            <p:nvPr/>
          </p:nvSpPr>
          <p:spPr>
            <a:xfrm>
              <a:off x="7987300" y="3147017"/>
              <a:ext cx="1767624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800" dirty="0"/>
                <a:t>https://www.freepik.com</a:t>
              </a: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FE6E58C5-BB4B-4BD5-93F4-7A256B576F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15224" y="3052718"/>
              <a:ext cx="872076" cy="8720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3107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DBAF71-7FC6-4701-A06B-24204F3AD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0"/>
            <a:ext cx="5921433" cy="4838699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/>
              <a:t>Ecosystem Resilience</a:t>
            </a:r>
          </a:p>
          <a:p>
            <a:r>
              <a:rPr lang="en-GB" dirty="0"/>
              <a:t>Capability of withstanding perturbation </a:t>
            </a:r>
            <a:r>
              <a:rPr lang="en-GB" sz="1100" dirty="0">
                <a:latin typeface="+mn-lt"/>
              </a:rPr>
              <a:t>(</a:t>
            </a:r>
            <a:r>
              <a:rPr lang="en-GB" sz="1100" dirty="0" err="1">
                <a:latin typeface="+mn-lt"/>
              </a:rPr>
              <a:t>Holling</a:t>
            </a:r>
            <a:r>
              <a:rPr lang="en-GB" sz="1100" dirty="0">
                <a:latin typeface="+mn-lt"/>
              </a:rPr>
              <a:t>, 1973)</a:t>
            </a:r>
          </a:p>
          <a:p>
            <a:r>
              <a:rPr lang="en-GB" dirty="0"/>
              <a:t>Pivotal to resource management </a:t>
            </a:r>
            <a:r>
              <a:rPr lang="en-GB" sz="1100" dirty="0">
                <a:latin typeface="+mn-lt"/>
              </a:rPr>
              <a:t>(</a:t>
            </a:r>
            <a:r>
              <a:rPr lang="en-US" sz="1100" dirty="0">
                <a:latin typeface="+mn-lt"/>
              </a:rPr>
              <a:t>Brown &amp; Williams, 2015)</a:t>
            </a:r>
            <a:endParaRPr lang="en-GB" dirty="0">
              <a:latin typeface="+mn-lt"/>
            </a:endParaRPr>
          </a:p>
          <a:p>
            <a:r>
              <a:rPr lang="en-GB" dirty="0"/>
              <a:t>Requires empirical understanding </a:t>
            </a:r>
            <a:r>
              <a:rPr lang="en-GB" sz="1100" dirty="0">
                <a:latin typeface="+mn-lt"/>
              </a:rPr>
              <a:t>(Newton, 2016)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35A410-7C82-447C-BC51-2BBDEB456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Ecosystem Resilience &amp; Interaction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2987FC-61C7-4E46-8989-A2FEC3913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BES Ecology Across Borders 2021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0E5BF8-876F-4471-9A05-A3F35709D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13/12/2021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A7CFE49-BB35-4453-BD0B-76C46DE593B5}"/>
              </a:ext>
            </a:extLst>
          </p:cNvPr>
          <p:cNvGrpSpPr/>
          <p:nvPr/>
        </p:nvGrpSpPr>
        <p:grpSpPr>
          <a:xfrm>
            <a:off x="268650" y="3634345"/>
            <a:ext cx="4457382" cy="1384872"/>
            <a:chOff x="3773942" y="2317235"/>
            <a:chExt cx="7573432" cy="235300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9202F75-DCC4-47FB-AB31-28D568DF1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73942" y="2317235"/>
              <a:ext cx="7573432" cy="2353003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FF7EBAE-E27F-4783-A54C-3DFE99FE39F9}"/>
                </a:ext>
              </a:extLst>
            </p:cNvPr>
            <p:cNvSpPr/>
            <p:nvPr/>
          </p:nvSpPr>
          <p:spPr>
            <a:xfrm>
              <a:off x="5492262" y="4378491"/>
              <a:ext cx="5524500" cy="1538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400" dirty="0"/>
                <a:t>https://news.ucsc.edu/2021/03/kelp-forests-norcal.html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5135222-F7F3-4F1A-9EDB-3FFB2C4A23C3}"/>
              </a:ext>
            </a:extLst>
          </p:cNvPr>
          <p:cNvGrpSpPr/>
          <p:nvPr/>
        </p:nvGrpSpPr>
        <p:grpSpPr>
          <a:xfrm>
            <a:off x="1417719" y="4318032"/>
            <a:ext cx="4260514" cy="1583719"/>
            <a:chOff x="5406206" y="2619979"/>
            <a:chExt cx="6535063" cy="242921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F363017-2680-41D6-8151-6D11EBE9F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6206" y="2619979"/>
              <a:ext cx="6535062" cy="2429214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C1B6224-8CB2-48F8-9673-B9D95B15DF47}"/>
                </a:ext>
              </a:extLst>
            </p:cNvPr>
            <p:cNvSpPr/>
            <p:nvPr/>
          </p:nvSpPr>
          <p:spPr>
            <a:xfrm>
              <a:off x="8537479" y="4722818"/>
              <a:ext cx="3403790" cy="1747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GB" sz="400" dirty="0"/>
                <a:t>https://www.bloomberg.com/news/articles/2021-01-22/bee-extinction-worries-grow-as-species-numbers-drop</a:t>
              </a:r>
            </a:p>
          </p:txBody>
        </p:sp>
      </p:grp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9D3FEF97-0BB1-4346-8A41-81E89B84A943}"/>
              </a:ext>
            </a:extLst>
          </p:cNvPr>
          <p:cNvSpPr txBox="1">
            <a:spLocks/>
          </p:cNvSpPr>
          <p:nvPr/>
        </p:nvSpPr>
        <p:spPr>
          <a:xfrm>
            <a:off x="6095998" y="1333500"/>
            <a:ext cx="5921433" cy="48386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GB" b="1" dirty="0"/>
              <a:t>Interaction Networks</a:t>
            </a:r>
          </a:p>
          <a:p>
            <a:r>
              <a:rPr lang="en-GB" dirty="0"/>
              <a:t>Track extinction cascades </a:t>
            </a:r>
            <a:r>
              <a:rPr lang="en-GB" sz="1400" dirty="0"/>
              <a:t>(Oliver et al., 2015)</a:t>
            </a:r>
            <a:endParaRPr lang="en-GB" dirty="0"/>
          </a:p>
          <a:p>
            <a:r>
              <a:rPr lang="en-GB" dirty="0"/>
              <a:t>Determine:</a:t>
            </a:r>
          </a:p>
          <a:p>
            <a:pPr lvl="1"/>
            <a:r>
              <a:rPr lang="en-GB" dirty="0"/>
              <a:t>Species-persistence </a:t>
            </a:r>
            <a:r>
              <a:rPr lang="en-GB" sz="1100" dirty="0">
                <a:latin typeface="+mn-lt"/>
              </a:rPr>
              <a:t>(</a:t>
            </a:r>
            <a:r>
              <a:rPr lang="en-GB" sz="1100" dirty="0" err="1">
                <a:latin typeface="+mn-lt"/>
              </a:rPr>
              <a:t>Gaiarsa</a:t>
            </a:r>
            <a:r>
              <a:rPr lang="en-GB" sz="1100" dirty="0">
                <a:latin typeface="+mn-lt"/>
              </a:rPr>
              <a:t> et al., 2021)</a:t>
            </a:r>
            <a:endParaRPr lang="en-GB" dirty="0">
              <a:latin typeface="+mn-lt"/>
            </a:endParaRPr>
          </a:p>
          <a:p>
            <a:pPr lvl="1"/>
            <a:r>
              <a:rPr lang="en-GB" dirty="0"/>
              <a:t>Community assembly </a:t>
            </a:r>
            <a:r>
              <a:rPr lang="en-GB" sz="1100" dirty="0">
                <a:latin typeface="+mn-lt"/>
              </a:rPr>
              <a:t>(Maia et al., 2021)</a:t>
            </a:r>
            <a:endParaRPr lang="en-GB" dirty="0">
              <a:latin typeface="+mn-lt"/>
            </a:endParaRPr>
          </a:p>
          <a:p>
            <a:pPr lvl="1"/>
            <a:r>
              <a:rPr lang="en-GB" dirty="0"/>
              <a:t>Community stability </a:t>
            </a:r>
            <a:r>
              <a:rPr lang="en-GB" sz="1050" dirty="0">
                <a:latin typeface="+mn-lt"/>
              </a:rPr>
              <a:t>(Neff et al., 2021; McWilliams et al, 2019)</a:t>
            </a:r>
            <a:endParaRPr lang="en-GB" dirty="0"/>
          </a:p>
          <a:p>
            <a:r>
              <a:rPr lang="en-GB" dirty="0"/>
              <a:t>Capture more information than biodiversity assessments </a:t>
            </a:r>
            <a:r>
              <a:rPr lang="en-GB" sz="1100" dirty="0">
                <a:latin typeface="+mn-lt"/>
              </a:rPr>
              <a:t>(Baroni et al., 2021)</a:t>
            </a:r>
            <a:endParaRPr lang="en-GB" dirty="0">
              <a:latin typeface="+mn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9359CA-2C04-44F1-97DC-AEC458EC9C02}"/>
              </a:ext>
            </a:extLst>
          </p:cNvPr>
          <p:cNvSpPr txBox="1"/>
          <p:nvPr/>
        </p:nvSpPr>
        <p:spPr>
          <a:xfrm>
            <a:off x="6907826" y="4938080"/>
            <a:ext cx="4297776" cy="772107"/>
          </a:xfrm>
          <a:prstGeom prst="rect">
            <a:avLst/>
          </a:prstGeom>
          <a:solidFill>
            <a:srgbClr val="003300"/>
          </a:solidFill>
          <a:ln w="12700">
            <a:solidFill>
              <a:schemeClr val="tx2"/>
            </a:solidFill>
          </a:ln>
        </p:spPr>
        <p:txBody>
          <a:bodyPr wrap="square" lIns="108000" tIns="108000" rIns="108000" bIns="10800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Biological interactions allow us to study ecosystem resilience.</a:t>
            </a:r>
            <a:endParaRPr lang="en-GB" dirty="0">
              <a:solidFill>
                <a:schemeClr val="bg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27478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553FAD-D6EB-4BD5-8F95-30EAD995C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What Is An Interaction?</a:t>
            </a:r>
          </a:p>
        </p:txBody>
      </p:sp>
      <p:sp>
        <p:nvSpPr>
          <p:cNvPr id="25" name="Content Placeholder 9">
            <a:extLst>
              <a:ext uri="{FF2B5EF4-FFF2-40B4-BE49-F238E27FC236}">
                <a16:creationId xmlns:a16="http://schemas.microsoft.com/office/drawing/2014/main" id="{A7D1CA65-9234-42F9-83D4-4CBE8BF36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0"/>
            <a:ext cx="6731115" cy="4838699"/>
          </a:xfrm>
        </p:spPr>
        <p:txBody>
          <a:bodyPr>
            <a:normAutofit/>
          </a:bodyPr>
          <a:lstStyle/>
          <a:p>
            <a:r>
              <a:rPr lang="en-GB" b="1" dirty="0"/>
              <a:t>Common-Sense</a:t>
            </a:r>
            <a:r>
              <a:rPr lang="en-GB" dirty="0"/>
              <a:t> Interactions:</a:t>
            </a:r>
          </a:p>
          <a:p>
            <a:pPr lvl="1"/>
            <a:r>
              <a:rPr lang="en-US" i="1" dirty="0"/>
              <a:t>“mutual or reciprocal action or influence”</a:t>
            </a:r>
            <a:r>
              <a:rPr lang="en-US" dirty="0"/>
              <a:t>~ Merriam-Webster</a:t>
            </a:r>
            <a:endParaRPr lang="en-GB" dirty="0"/>
          </a:p>
          <a:p>
            <a:endParaRPr lang="en-GB" b="1" dirty="0"/>
          </a:p>
          <a:p>
            <a:r>
              <a:rPr lang="en-GB" b="1" dirty="0"/>
              <a:t>Biological</a:t>
            </a:r>
            <a:r>
              <a:rPr lang="en-GB" dirty="0"/>
              <a:t> Interactions:</a:t>
            </a:r>
          </a:p>
          <a:p>
            <a:pPr lvl="1"/>
            <a:r>
              <a:rPr lang="en-GB" i="1" dirty="0"/>
              <a:t>“</a:t>
            </a:r>
            <a:r>
              <a:rPr lang="en-US" i="1" dirty="0"/>
              <a:t>presence of a species has some influence on the occurrence of another”</a:t>
            </a:r>
            <a:r>
              <a:rPr lang="en-US" dirty="0"/>
              <a:t>~ </a:t>
            </a:r>
            <a:r>
              <a:rPr lang="en-US" sz="1100" dirty="0">
                <a:latin typeface="+mn-lt"/>
              </a:rPr>
              <a:t>Blanchet et al., 2020</a:t>
            </a:r>
            <a:endParaRPr lang="en-US" dirty="0">
              <a:latin typeface="+mn-lt"/>
            </a:endParaRPr>
          </a:p>
          <a:p>
            <a:pPr lvl="1">
              <a:buFont typeface="Wingdings" panose="05000000000000000000" pitchFamily="2" charset="2"/>
              <a:buChar char="à"/>
            </a:pPr>
            <a:r>
              <a:rPr lang="en-US" dirty="0"/>
              <a:t>Any impact of one species on fitness of another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Types of interactions:</a:t>
            </a:r>
          </a:p>
          <a:p>
            <a:pPr lvl="2"/>
            <a:r>
              <a:rPr lang="en-US" dirty="0"/>
              <a:t>Mutualism (+/+)</a:t>
            </a:r>
          </a:p>
          <a:p>
            <a:pPr lvl="2"/>
            <a:r>
              <a:rPr lang="en-US" dirty="0"/>
              <a:t>Commensalism (+/0)</a:t>
            </a:r>
          </a:p>
          <a:p>
            <a:pPr lvl="2"/>
            <a:r>
              <a:rPr lang="en-US" dirty="0"/>
              <a:t>Predation/Herbivory/Parasitism (+/-)</a:t>
            </a:r>
          </a:p>
          <a:p>
            <a:pPr lvl="2"/>
            <a:r>
              <a:rPr lang="en-US" dirty="0"/>
              <a:t>Competition (-/-)</a:t>
            </a:r>
          </a:p>
        </p:txBody>
      </p:sp>
      <p:graphicFrame>
        <p:nvGraphicFramePr>
          <p:cNvPr id="4" name="Content Placeholder 15">
            <a:extLst>
              <a:ext uri="{FF2B5EF4-FFF2-40B4-BE49-F238E27FC236}">
                <a16:creationId xmlns:a16="http://schemas.microsoft.com/office/drawing/2014/main" id="{BA7F1BA6-5416-4BC1-AFD6-458602535C78}"/>
              </a:ext>
            </a:extLst>
          </p:cNvPr>
          <p:cNvGraphicFramePr>
            <a:graphicFrameLocks/>
          </p:cNvGraphicFramePr>
          <p:nvPr/>
        </p:nvGraphicFramePr>
        <p:xfrm>
          <a:off x="6905682" y="4790439"/>
          <a:ext cx="2555875" cy="1381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555875">
                  <a:extLst>
                    <a:ext uri="{9D8B030D-6E8A-4147-A177-3AD203B41FA5}">
                      <a16:colId xmlns:a16="http://schemas.microsoft.com/office/drawing/2014/main" val="37117343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DE" dirty="0"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Association</a:t>
                      </a:r>
                      <a:endParaRPr lang="en-US" dirty="0"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598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Undirected</a:t>
                      </a:r>
                      <a:endParaRPr lang="en-US" dirty="0"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994198"/>
                  </a:ext>
                </a:extLst>
              </a:tr>
              <a:tr h="311574">
                <a:tc>
                  <a:txBody>
                    <a:bodyPr/>
                    <a:lstStyle/>
                    <a:p>
                      <a:r>
                        <a:rPr lang="en-DE" dirty="0"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Acknowledges lack of process-information</a:t>
                      </a:r>
                      <a:endParaRPr lang="en-US" dirty="0"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587977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E24EF1C-2A2A-4CCB-B901-4600D1C9A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Qualifying Exam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4BBE799-396A-4CF7-8C52-F6A20D376124}"/>
              </a:ext>
            </a:extLst>
          </p:cNvPr>
          <p:cNvGrpSpPr/>
          <p:nvPr/>
        </p:nvGrpSpPr>
        <p:grpSpPr>
          <a:xfrm>
            <a:off x="8803162" y="2169959"/>
            <a:ext cx="1309974" cy="1309974"/>
            <a:chOff x="8803162" y="2169959"/>
            <a:chExt cx="1309974" cy="13099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385FC0F-0CFE-47E2-A83A-B58B4DA361C6}"/>
                </a:ext>
              </a:extLst>
            </p:cNvPr>
            <p:cNvSpPr/>
            <p:nvPr/>
          </p:nvSpPr>
          <p:spPr>
            <a:xfrm>
              <a:off x="8803162" y="3266882"/>
              <a:ext cx="1309974" cy="15388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400" dirty="0"/>
                <a:t>https://www.flaticon.com/authors/pixel-perfect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EB16557-E68F-43D5-AEE6-A5600F4B4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05683">
              <a:off x="8803162" y="2169959"/>
              <a:ext cx="1309974" cy="1309974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165F9BB-C27D-4352-B076-D7D947983340}"/>
              </a:ext>
            </a:extLst>
          </p:cNvPr>
          <p:cNvGrpSpPr/>
          <p:nvPr/>
        </p:nvGrpSpPr>
        <p:grpSpPr>
          <a:xfrm>
            <a:off x="6905682" y="2651465"/>
            <a:ext cx="1825870" cy="2026855"/>
            <a:chOff x="6905682" y="2651465"/>
            <a:chExt cx="1825870" cy="2026855"/>
          </a:xfrm>
        </p:grpSpPr>
        <p:pic>
          <p:nvPicPr>
            <p:cNvPr id="18" name="Google Shape;313;p16">
              <a:extLst>
                <a:ext uri="{FF2B5EF4-FFF2-40B4-BE49-F238E27FC236}">
                  <a16:creationId xmlns:a16="http://schemas.microsoft.com/office/drawing/2014/main" id="{B4CAA705-8767-4363-B409-53597634092D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905682" y="2651465"/>
              <a:ext cx="1825870" cy="182587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" name="Google Shape;317;p16">
              <a:extLst>
                <a:ext uri="{FF2B5EF4-FFF2-40B4-BE49-F238E27FC236}">
                  <a16:creationId xmlns:a16="http://schemas.microsoft.com/office/drawing/2014/main" id="{EEE771D3-B7BB-4CF0-8665-E1AD909D2F6F}"/>
                </a:ext>
              </a:extLst>
            </p:cNvPr>
            <p:cNvSpPr txBox="1"/>
            <p:nvPr/>
          </p:nvSpPr>
          <p:spPr>
            <a:xfrm>
              <a:off x="6905682" y="4432129"/>
              <a:ext cx="1825870" cy="2461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" dirty="0"/>
                <a:t>https://www.flaticon.com/authors/vectors-market</a:t>
              </a:r>
              <a:endParaRPr sz="400" dirty="0"/>
            </a:p>
          </p:txBody>
        </p:sp>
      </p:grp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D60A8FA7-80A5-425C-A44C-94B5698DC697}"/>
              </a:ext>
            </a:extLst>
          </p:cNvPr>
          <p:cNvCxnSpPr>
            <a:cxnSpLocks/>
            <a:endCxn id="18" idx="0"/>
          </p:cNvCxnSpPr>
          <p:nvPr/>
        </p:nvCxnSpPr>
        <p:spPr>
          <a:xfrm rot="10800000" flipV="1">
            <a:off x="7818617" y="1691563"/>
            <a:ext cx="1950700" cy="959902"/>
          </a:xfrm>
          <a:prstGeom prst="curvedConnector2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C45456DE-EFBA-4F85-B7A9-051A15234C1C}"/>
              </a:ext>
            </a:extLst>
          </p:cNvPr>
          <p:cNvCxnSpPr>
            <a:cxnSpLocks/>
            <a:endCxn id="15" idx="2"/>
          </p:cNvCxnSpPr>
          <p:nvPr/>
        </p:nvCxnSpPr>
        <p:spPr>
          <a:xfrm flipV="1">
            <a:off x="8731552" y="3230163"/>
            <a:ext cx="2150674" cy="822236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F745555-FE6C-4D38-9D70-4F3CA7A4BD1F}"/>
              </a:ext>
            </a:extLst>
          </p:cNvPr>
          <p:cNvGrpSpPr/>
          <p:nvPr/>
        </p:nvGrpSpPr>
        <p:grpSpPr>
          <a:xfrm>
            <a:off x="9758168" y="1164350"/>
            <a:ext cx="2259264" cy="2065813"/>
            <a:chOff x="9758168" y="1164350"/>
            <a:chExt cx="2259264" cy="2065813"/>
          </a:xfrm>
        </p:grpSpPr>
        <p:pic>
          <p:nvPicPr>
            <p:cNvPr id="15" name="Picture 14" descr="Logo&#10;&#10;Description automatically generated">
              <a:extLst>
                <a:ext uri="{FF2B5EF4-FFF2-40B4-BE49-F238E27FC236}">
                  <a16:creationId xmlns:a16="http://schemas.microsoft.com/office/drawing/2014/main" id="{65528639-3D65-4925-96A1-53223B98D8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4" b="7601"/>
            <a:stretch/>
          </p:blipFill>
          <p:spPr>
            <a:xfrm>
              <a:off x="9758168" y="1318238"/>
              <a:ext cx="2248115" cy="1911925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5E47CB8-59F0-496B-AE4A-0CD18FDBC066}"/>
                </a:ext>
              </a:extLst>
            </p:cNvPr>
            <p:cNvSpPr/>
            <p:nvPr/>
          </p:nvSpPr>
          <p:spPr>
            <a:xfrm>
              <a:off x="9769317" y="1164350"/>
              <a:ext cx="2248115" cy="1538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GB" sz="400" dirty="0"/>
                <a:t>https://www.freepik.com/</a:t>
              </a:r>
            </a:p>
          </p:txBody>
        </p:sp>
      </p:grpSp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8D9EB642-09C7-4233-AAAD-3A50B867907F}"/>
              </a:ext>
            </a:extLst>
          </p:cNvPr>
          <p:cNvGraphicFramePr>
            <a:graphicFrameLocks noGrp="1"/>
          </p:cNvGraphicFramePr>
          <p:nvPr/>
        </p:nvGraphicFramePr>
        <p:xfrm>
          <a:off x="9461557" y="4790439"/>
          <a:ext cx="2555875" cy="1381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555875">
                  <a:extLst>
                    <a:ext uri="{9D8B030D-6E8A-4147-A177-3AD203B41FA5}">
                      <a16:colId xmlns:a16="http://schemas.microsoft.com/office/drawing/2014/main" val="734141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DE" dirty="0"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Interaction</a:t>
                      </a:r>
                      <a:endParaRPr lang="en-US" dirty="0"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389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Directed</a:t>
                      </a:r>
                      <a:endParaRPr lang="en-US" dirty="0"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210783"/>
                  </a:ext>
                </a:extLst>
              </a:tr>
              <a:tr h="311574">
                <a:tc>
                  <a:txBody>
                    <a:bodyPr/>
                    <a:lstStyle/>
                    <a:p>
                      <a:r>
                        <a:rPr lang="en-DE" dirty="0"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Conveys certainty of processes</a:t>
                      </a:r>
                      <a:endParaRPr lang="en-US" dirty="0"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68504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2711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A1A997-962A-4AB5-9B03-1B6904618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network is a universe interaction motifs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Establish interaction chains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Too simple to understand ecosystem resilience </a:t>
            </a:r>
            <a:br>
              <a:rPr lang="en-GB" dirty="0">
                <a:sym typeface="Wingdings" panose="05000000000000000000" pitchFamily="2" charset="2"/>
              </a:rPr>
            </a:br>
            <a:r>
              <a:rPr lang="en-GB" dirty="0">
                <a:sym typeface="Wingdings" panose="05000000000000000000" pitchFamily="2" charset="2"/>
              </a:rPr>
              <a:t>and trophic cascades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Ecosystem-/community-level patterns require interaction networks</a:t>
            </a:r>
            <a:endParaRPr lang="en-GB" dirty="0"/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Complex &amp; difficult to investigate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807A16-28D5-4FDF-80B5-222836441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Biological Interaction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B295B8-11D5-4AA4-B997-8A80F4486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Qualifying Exam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4B74DAF-EDAB-4B6D-9C69-584ED82E1C55}"/>
              </a:ext>
            </a:extLst>
          </p:cNvPr>
          <p:cNvGrpSpPr/>
          <p:nvPr/>
        </p:nvGrpSpPr>
        <p:grpSpPr>
          <a:xfrm>
            <a:off x="8835542" y="1098045"/>
            <a:ext cx="3287089" cy="4160099"/>
            <a:chOff x="-1667376" y="103843"/>
            <a:chExt cx="5276568" cy="66779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E81219F-EBDE-4927-A820-E9ECCE834A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3316"/>
            <a:stretch/>
          </p:blipFill>
          <p:spPr>
            <a:xfrm>
              <a:off x="1198736" y="103843"/>
              <a:ext cx="2410456" cy="6677957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B2F8240-EC60-41A1-9A8C-ED61EEBE19DE}"/>
                </a:ext>
              </a:extLst>
            </p:cNvPr>
            <p:cNvSpPr/>
            <p:nvPr/>
          </p:nvSpPr>
          <p:spPr>
            <a:xfrm>
              <a:off x="-1667376" y="3188267"/>
              <a:ext cx="2877649" cy="4199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GB" sz="1100" dirty="0" err="1"/>
                <a:t>Bascompte</a:t>
              </a:r>
              <a:r>
                <a:rPr lang="en-GB" sz="1100" dirty="0"/>
                <a:t> et al., 2006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D45A2A3-8F96-4D77-A321-C16D39129019}"/>
              </a:ext>
            </a:extLst>
          </p:cNvPr>
          <p:cNvGrpSpPr/>
          <p:nvPr/>
        </p:nvGrpSpPr>
        <p:grpSpPr>
          <a:xfrm>
            <a:off x="7547681" y="1220283"/>
            <a:ext cx="2968134" cy="1701369"/>
            <a:chOff x="4079053" y="3157875"/>
            <a:chExt cx="2968134" cy="170136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FED2A81-4A90-4870-9D71-FB9E7E416B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8724" t="32467" r="1476" b="35477"/>
            <a:stretch/>
          </p:blipFill>
          <p:spPr>
            <a:xfrm>
              <a:off x="4079053" y="3525744"/>
              <a:ext cx="1280161" cy="13335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776AEB7-C449-47BE-9A63-5D3F5281D7D5}"/>
                </a:ext>
              </a:extLst>
            </p:cNvPr>
            <p:cNvSpPr/>
            <p:nvPr/>
          </p:nvSpPr>
          <p:spPr>
            <a:xfrm>
              <a:off x="4079053" y="3157875"/>
              <a:ext cx="296813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GB" sz="1600" u="sng" dirty="0">
                  <a:latin typeface="Adobe Fangsong Std R" panose="02020400000000000000" pitchFamily="18" charset="-128"/>
                  <a:ea typeface="Adobe Fangsong Std R" panose="02020400000000000000" pitchFamily="18" charset="-128"/>
                </a:rPr>
                <a:t>n-1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9E7F097C-800C-4626-B222-67F2CF3F3A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724" t="65683" r="1476" b="2870"/>
          <a:stretch/>
        </p:blipFill>
        <p:spPr>
          <a:xfrm>
            <a:off x="9193205" y="1588152"/>
            <a:ext cx="1280161" cy="1308187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8EA043C8-95A9-4F75-91F7-4E0A84729F22}"/>
              </a:ext>
            </a:extLst>
          </p:cNvPr>
          <p:cNvGrpSpPr/>
          <p:nvPr/>
        </p:nvGrpSpPr>
        <p:grpSpPr>
          <a:xfrm>
            <a:off x="5902157" y="1220283"/>
            <a:ext cx="1280161" cy="1536148"/>
            <a:chOff x="2290056" y="3163247"/>
            <a:chExt cx="1280161" cy="153614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96DCD4A-11C5-4094-B984-AED2ADEDEFEC}"/>
                </a:ext>
              </a:extLst>
            </p:cNvPr>
            <p:cNvGrpSpPr/>
            <p:nvPr/>
          </p:nvGrpSpPr>
          <p:grpSpPr>
            <a:xfrm>
              <a:off x="2290056" y="3685593"/>
              <a:ext cx="1280161" cy="1013802"/>
              <a:chOff x="2290056" y="3659300"/>
              <a:chExt cx="1280161" cy="1013802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70912C23-EA67-4628-AE3E-43942EE9A8D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58453" t="2292" r="1747" b="88078"/>
              <a:stretch/>
            </p:blipFill>
            <p:spPr>
              <a:xfrm>
                <a:off x="2290056" y="3659300"/>
                <a:ext cx="1280161" cy="400595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7FA71FA9-823D-4AB1-977D-06628EC964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58724" t="17574" r="1476" b="72796"/>
              <a:stretch/>
            </p:blipFill>
            <p:spPr>
              <a:xfrm>
                <a:off x="2290056" y="4272507"/>
                <a:ext cx="1280161" cy="400595"/>
              </a:xfrm>
              <a:prstGeom prst="rect">
                <a:avLst/>
              </a:prstGeom>
            </p:spPr>
          </p:pic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EDDEC2B-8DCC-40BE-88E1-75603E6F0D59}"/>
                </a:ext>
              </a:extLst>
            </p:cNvPr>
            <p:cNvSpPr/>
            <p:nvPr/>
          </p:nvSpPr>
          <p:spPr>
            <a:xfrm>
              <a:off x="2290056" y="3163247"/>
              <a:ext cx="128016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GB" sz="1600" u="sng" dirty="0">
                  <a:latin typeface="Adobe Fangsong Std R" panose="02020400000000000000" pitchFamily="18" charset="-128"/>
                  <a:ea typeface="Adobe Fangsong Std R" panose="02020400000000000000" pitchFamily="18" charset="-128"/>
                </a:rPr>
                <a:t>1-1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6A6FC6EA-81EB-40F0-9896-CBF88844150E}"/>
              </a:ext>
            </a:extLst>
          </p:cNvPr>
          <p:cNvSpPr txBox="1"/>
          <p:nvPr/>
        </p:nvSpPr>
        <p:spPr>
          <a:xfrm>
            <a:off x="762396" y="4595091"/>
            <a:ext cx="3988129" cy="1326105"/>
          </a:xfrm>
          <a:prstGeom prst="rect">
            <a:avLst/>
          </a:prstGeom>
          <a:solidFill>
            <a:srgbClr val="003300"/>
          </a:solidFill>
          <a:ln w="12700">
            <a:solidFill>
              <a:schemeClr val="tx2"/>
            </a:solidFill>
          </a:ln>
        </p:spPr>
        <p:txBody>
          <a:bodyPr wrap="square" lIns="108000" tIns="108000" rIns="108000" bIns="10800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Reduce information in interaction network to relevant proxies for community structure and ecosystem/community resilience.</a:t>
            </a:r>
            <a:endParaRPr lang="en-GB" dirty="0">
              <a:solidFill>
                <a:schemeClr val="bg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D7371B5-2530-494F-AE01-176770703B06}"/>
              </a:ext>
            </a:extLst>
          </p:cNvPr>
          <p:cNvGrpSpPr/>
          <p:nvPr/>
        </p:nvGrpSpPr>
        <p:grpSpPr>
          <a:xfrm>
            <a:off x="5338354" y="3718867"/>
            <a:ext cx="5177461" cy="3001661"/>
            <a:chOff x="5338354" y="3718867"/>
            <a:chExt cx="5177461" cy="3001661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35F4080-D606-4750-B36A-ACE69B11886C}"/>
                </a:ext>
              </a:extLst>
            </p:cNvPr>
            <p:cNvGrpSpPr/>
            <p:nvPr/>
          </p:nvGrpSpPr>
          <p:grpSpPr>
            <a:xfrm>
              <a:off x="5338354" y="3749603"/>
              <a:ext cx="5177461" cy="2970925"/>
              <a:chOff x="5567817" y="2485699"/>
              <a:chExt cx="5177461" cy="2970925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03724ECB-E703-4B94-B179-ECC23858D081}"/>
                  </a:ext>
                </a:extLst>
              </p:cNvPr>
              <p:cNvGrpSpPr/>
              <p:nvPr/>
            </p:nvGrpSpPr>
            <p:grpSpPr>
              <a:xfrm>
                <a:off x="5567817" y="2485699"/>
                <a:ext cx="5177461" cy="2970925"/>
                <a:chOff x="5567817" y="2485699"/>
                <a:chExt cx="5177461" cy="2970925"/>
              </a:xfrm>
            </p:grpSpPr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D9D8505F-5825-4FCE-AF78-CF954A6763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567817" y="2485699"/>
                  <a:ext cx="5177461" cy="2709315"/>
                </a:xfrm>
                <a:prstGeom prst="rect">
                  <a:avLst/>
                </a:prstGeom>
              </p:spPr>
            </p:pic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E1FB9E18-488A-4CE2-830E-1899C0CA6E29}"/>
                    </a:ext>
                  </a:extLst>
                </p:cNvPr>
                <p:cNvSpPr/>
                <p:nvPr/>
              </p:nvSpPr>
              <p:spPr>
                <a:xfrm>
                  <a:off x="6271341" y="5195014"/>
                  <a:ext cx="4473937" cy="2616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r"/>
                  <a:r>
                    <a:rPr lang="en-GB" sz="1100" dirty="0" err="1"/>
                    <a:t>Freilich</a:t>
                  </a:r>
                  <a:r>
                    <a:rPr lang="en-GB" sz="1100" dirty="0"/>
                    <a:t> et al., 2018</a:t>
                  </a:r>
                </a:p>
              </p:txBody>
            </p:sp>
          </p:grp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3D3A981E-DC7C-496A-B54E-FDD6A902E1FC}"/>
                  </a:ext>
                </a:extLst>
              </p:cNvPr>
              <p:cNvSpPr/>
              <p:nvPr/>
            </p:nvSpPr>
            <p:spPr>
              <a:xfrm>
                <a:off x="7219406" y="2778034"/>
                <a:ext cx="357051" cy="36576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C15C8CA-2CFC-4D2F-99E2-6D29583A5DDE}"/>
                </a:ext>
              </a:extLst>
            </p:cNvPr>
            <p:cNvSpPr txBox="1"/>
            <p:nvPr/>
          </p:nvSpPr>
          <p:spPr>
            <a:xfrm>
              <a:off x="6535622" y="3718867"/>
              <a:ext cx="245405" cy="2810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wrap="square" lIns="108000" tIns="108000" rIns="108000" bIns="108000" rtlCol="0">
              <a:spAutoFit/>
            </a:bodyPr>
            <a:lstStyle/>
            <a:p>
              <a:pPr algn="ctr"/>
              <a:endPara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197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7B1248E-67ED-470E-AE3C-D075080D6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1"/>
            <a:ext cx="11842865" cy="1547118"/>
          </a:xfrm>
        </p:spPr>
        <p:txBody>
          <a:bodyPr/>
          <a:lstStyle/>
          <a:p>
            <a:r>
              <a:rPr lang="en-GB" dirty="0"/>
              <a:t>Networks consist of: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Topology: Metrics detailing the arrangement of edges and vertices in network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8AAC39-70EE-4404-B33E-CAE22B373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Network Topology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58838B-4CDC-41ED-9C7F-CB341408C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Qualifying Exam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FE46F1-4FFD-4E26-8B04-8E4E25E80D73}"/>
              </a:ext>
            </a:extLst>
          </p:cNvPr>
          <p:cNvSpPr/>
          <p:nvPr/>
        </p:nvSpPr>
        <p:spPr>
          <a:xfrm>
            <a:off x="174567" y="6093792"/>
            <a:ext cx="1184286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1100" dirty="0" err="1">
                <a:sym typeface="Wingdings" panose="05000000000000000000" pitchFamily="2" charset="2"/>
              </a:rPr>
              <a:t>Morueta</a:t>
            </a:r>
            <a:r>
              <a:rPr lang="en-GB" sz="1100" dirty="0">
                <a:sym typeface="Wingdings" panose="05000000000000000000" pitchFamily="2" charset="2"/>
              </a:rPr>
              <a:t>-Holme et al., 2016 &amp; </a:t>
            </a:r>
            <a:r>
              <a:rPr lang="en-GB" sz="1100" dirty="0"/>
              <a:t>González‐Castro et al., 2021 &amp; Fortuna et al., 2010</a:t>
            </a:r>
          </a:p>
        </p:txBody>
      </p:sp>
      <p:sp>
        <p:nvSpPr>
          <p:cNvPr id="17" name="Content Placeholder 1">
            <a:extLst>
              <a:ext uri="{FF2B5EF4-FFF2-40B4-BE49-F238E27FC236}">
                <a16:creationId xmlns:a16="http://schemas.microsoft.com/office/drawing/2014/main" id="{D38C3394-A237-4EAC-A4D8-29BF72B7ACA1}"/>
              </a:ext>
            </a:extLst>
          </p:cNvPr>
          <p:cNvSpPr txBox="1">
            <a:spLocks/>
          </p:cNvSpPr>
          <p:nvPr/>
        </p:nvSpPr>
        <p:spPr>
          <a:xfrm>
            <a:off x="174567" y="2880619"/>
            <a:ext cx="5921433" cy="321317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/>
              <a:t>Network-Level</a:t>
            </a:r>
          </a:p>
          <a:p>
            <a:r>
              <a:rPr lang="en-GB" dirty="0"/>
              <a:t>Modularity</a:t>
            </a:r>
          </a:p>
          <a:p>
            <a:r>
              <a:rPr lang="en-GB" dirty="0"/>
              <a:t>Nestedness</a:t>
            </a:r>
          </a:p>
          <a:p>
            <a:r>
              <a:rPr lang="en-GB" dirty="0"/>
              <a:t>Redundancy</a:t>
            </a:r>
          </a:p>
          <a:p>
            <a:r>
              <a:rPr lang="en-GB" dirty="0"/>
              <a:t>Ascendancy</a:t>
            </a:r>
          </a:p>
          <a:p>
            <a:r>
              <a:rPr lang="en-GB" dirty="0"/>
              <a:t>…</a:t>
            </a:r>
          </a:p>
        </p:txBody>
      </p:sp>
      <p:sp>
        <p:nvSpPr>
          <p:cNvPr id="18" name="Content Placeholder 1">
            <a:extLst>
              <a:ext uri="{FF2B5EF4-FFF2-40B4-BE49-F238E27FC236}">
                <a16:creationId xmlns:a16="http://schemas.microsoft.com/office/drawing/2014/main" id="{3200749D-080D-4B4F-B41B-018BDBE66CD1}"/>
              </a:ext>
            </a:extLst>
          </p:cNvPr>
          <p:cNvSpPr txBox="1">
            <a:spLocks/>
          </p:cNvSpPr>
          <p:nvPr/>
        </p:nvSpPr>
        <p:spPr>
          <a:xfrm>
            <a:off x="6095997" y="2880619"/>
            <a:ext cx="5921433" cy="321317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/>
              <a:t>Vertex-Level</a:t>
            </a:r>
          </a:p>
          <a:p>
            <a:r>
              <a:rPr lang="en-GB" dirty="0"/>
              <a:t>Centrality</a:t>
            </a:r>
          </a:p>
          <a:p>
            <a:r>
              <a:rPr lang="en-GB" dirty="0"/>
              <a:t>Distance</a:t>
            </a:r>
          </a:p>
          <a:p>
            <a:r>
              <a:rPr lang="en-GB" dirty="0"/>
              <a:t>Degree</a:t>
            </a:r>
          </a:p>
          <a:p>
            <a:r>
              <a:rPr lang="en-GB" dirty="0"/>
              <a:t>Interaction Sign</a:t>
            </a:r>
          </a:p>
          <a:p>
            <a:r>
              <a:rPr lang="en-GB" dirty="0"/>
              <a:t>…</a:t>
            </a:r>
          </a:p>
          <a:p>
            <a:endParaRPr lang="en-GB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B43B719-2A95-4EA3-9D8A-D358A17C0A21}"/>
              </a:ext>
            </a:extLst>
          </p:cNvPr>
          <p:cNvGrpSpPr/>
          <p:nvPr/>
        </p:nvGrpSpPr>
        <p:grpSpPr>
          <a:xfrm>
            <a:off x="4066925" y="1260515"/>
            <a:ext cx="4735209" cy="755371"/>
            <a:chOff x="4066925" y="1260515"/>
            <a:chExt cx="4735209" cy="755371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CE3A961-25BE-4918-9CAD-D196F237F6E3}"/>
                </a:ext>
              </a:extLst>
            </p:cNvPr>
            <p:cNvGrpSpPr/>
            <p:nvPr/>
          </p:nvGrpSpPr>
          <p:grpSpPr>
            <a:xfrm>
              <a:off x="4066925" y="1260515"/>
              <a:ext cx="4471989" cy="755371"/>
              <a:chOff x="4066925" y="1339169"/>
              <a:chExt cx="4471989" cy="75537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0947801B-19B0-416D-9805-A03F126385C1}"/>
                  </a:ext>
                </a:extLst>
              </p:cNvPr>
              <p:cNvSpPr/>
              <p:nvPr/>
            </p:nvSpPr>
            <p:spPr>
              <a:xfrm>
                <a:off x="8173788" y="1339169"/>
                <a:ext cx="365126" cy="36512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B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787FD576-ED7E-4022-98CE-C0B9B6E85594}"/>
                  </a:ext>
                </a:extLst>
              </p:cNvPr>
              <p:cNvSpPr/>
              <p:nvPr/>
            </p:nvSpPr>
            <p:spPr>
              <a:xfrm>
                <a:off x="4330145" y="1346791"/>
                <a:ext cx="365126" cy="36512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</a:t>
                </a:r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C6B6ACB3-563A-453A-8BEB-9AE99C6B2FDF}"/>
                  </a:ext>
                </a:extLst>
              </p:cNvPr>
              <p:cNvCxnSpPr>
                <a:cxnSpLocks/>
                <a:stCxn id="8" idx="2"/>
                <a:endCxn id="9" idx="6"/>
              </p:cNvCxnSpPr>
              <p:nvPr/>
            </p:nvCxnSpPr>
            <p:spPr>
              <a:xfrm flipH="1">
                <a:off x="4695271" y="1521732"/>
                <a:ext cx="3478517" cy="7622"/>
              </a:xfrm>
              <a:prstGeom prst="line">
                <a:avLst/>
              </a:prstGeom>
              <a:ln w="28575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0BA913D-9884-4943-B3AC-5073D7D7FE21}"/>
                  </a:ext>
                </a:extLst>
              </p:cNvPr>
              <p:cNvSpPr txBox="1"/>
              <p:nvPr/>
            </p:nvSpPr>
            <p:spPr>
              <a:xfrm>
                <a:off x="4066925" y="1725208"/>
                <a:ext cx="8915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latin typeface="Adobe Fangsong Std R" panose="02020400000000000000" pitchFamily="18" charset="-128"/>
                    <a:ea typeface="Adobe Fangsong Std R" panose="02020400000000000000" pitchFamily="18" charset="-128"/>
                  </a:rPr>
                  <a:t>Vertex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5A1C32B-731A-4940-8D52-3EDF98687516}"/>
                  </a:ext>
                </a:extLst>
              </p:cNvPr>
              <p:cNvSpPr txBox="1"/>
              <p:nvPr/>
            </p:nvSpPr>
            <p:spPr>
              <a:xfrm>
                <a:off x="5964739" y="1546579"/>
                <a:ext cx="79453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latin typeface="Adobe Fangsong Std R" panose="02020400000000000000" pitchFamily="18" charset="-128"/>
                    <a:ea typeface="Adobe Fangsong Std R" panose="02020400000000000000" pitchFamily="18" charset="-128"/>
                  </a:rPr>
                  <a:t>Edge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3F390F4-CF8D-48CD-A0E3-A848EF1D822F}"/>
                </a:ext>
              </a:extLst>
            </p:cNvPr>
            <p:cNvSpPr txBox="1"/>
            <p:nvPr/>
          </p:nvSpPr>
          <p:spPr>
            <a:xfrm>
              <a:off x="7910568" y="1646554"/>
              <a:ext cx="891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latin typeface="Adobe Fangsong Std R" panose="02020400000000000000" pitchFamily="18" charset="-128"/>
                  <a:ea typeface="Adobe Fangsong Std R" panose="02020400000000000000" pitchFamily="18" charset="-128"/>
                </a:rPr>
                <a:t>Vertex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709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582099A-7ADA-4925-B032-3FBCBB551E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110" y="1311324"/>
            <a:ext cx="959197" cy="95919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B1009E5-15E3-4601-9910-43DA841E9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Network-Level Topology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60B43B-3C43-46B6-A77C-7F012005F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Qualifying Exam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AC7C8A-B4B6-4536-A453-58861063E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05/07/2021</a:t>
            </a:r>
            <a:endParaRPr lang="en-US" dirty="0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3F8B60E6-9F27-457E-AEDE-DDAA292F67E3}"/>
              </a:ext>
            </a:extLst>
          </p:cNvPr>
          <p:cNvGrpSpPr/>
          <p:nvPr/>
        </p:nvGrpSpPr>
        <p:grpSpPr>
          <a:xfrm>
            <a:off x="10013307" y="1368717"/>
            <a:ext cx="2004125" cy="3596799"/>
            <a:chOff x="10013307" y="1368717"/>
            <a:chExt cx="2004125" cy="359679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46FFFC8-DA2C-439E-8EBF-AEBB5FAB33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53609" y="4006319"/>
              <a:ext cx="959197" cy="95919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B57C48F-CC81-4985-A8E4-CC288D6303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53610" y="2265432"/>
              <a:ext cx="959197" cy="959197"/>
            </a:xfrm>
            <a:prstGeom prst="rect">
              <a:avLst/>
            </a:prstGeom>
          </p:spPr>
        </p:pic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9149881C-CF97-4B9A-86C8-606B31AD455E}"/>
                </a:ext>
              </a:extLst>
            </p:cNvPr>
            <p:cNvSpPr/>
            <p:nvPr/>
          </p:nvSpPr>
          <p:spPr>
            <a:xfrm>
              <a:off x="10624102" y="1368717"/>
              <a:ext cx="1393330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dirty="0"/>
                <a:t>Smith et al., 2021</a:t>
              </a:r>
              <a:endParaRPr lang="en-GB" sz="1100" dirty="0"/>
            </a:p>
          </p:txBody>
        </p:sp>
        <p:cxnSp>
          <p:nvCxnSpPr>
            <p:cNvPr id="73" name="Connector: Elbow 72">
              <a:extLst>
                <a:ext uri="{FF2B5EF4-FFF2-40B4-BE49-F238E27FC236}">
                  <a16:creationId xmlns:a16="http://schemas.microsoft.com/office/drawing/2014/main" id="{725D9EEF-8FB9-440C-8C49-AB7D86C0EA61}"/>
                </a:ext>
              </a:extLst>
            </p:cNvPr>
            <p:cNvCxnSpPr>
              <a:cxnSpLocks/>
              <a:stCxn id="7" idx="3"/>
              <a:endCxn id="13" idx="0"/>
            </p:cNvCxnSpPr>
            <p:nvPr/>
          </p:nvCxnSpPr>
          <p:spPr>
            <a:xfrm>
              <a:off x="10013307" y="1790923"/>
              <a:ext cx="1519902" cy="474509"/>
            </a:xfrm>
            <a:prstGeom prst="bentConnector2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ctor: Elbow 73">
              <a:extLst>
                <a:ext uri="{FF2B5EF4-FFF2-40B4-BE49-F238E27FC236}">
                  <a16:creationId xmlns:a16="http://schemas.microsoft.com/office/drawing/2014/main" id="{164F923F-534E-449E-8D00-1BEEA103D5E8}"/>
                </a:ext>
              </a:extLst>
            </p:cNvPr>
            <p:cNvCxnSpPr>
              <a:cxnSpLocks/>
              <a:stCxn id="13" idx="2"/>
              <a:endCxn id="11" idx="0"/>
            </p:cNvCxnSpPr>
            <p:nvPr/>
          </p:nvCxnSpPr>
          <p:spPr>
            <a:xfrm rot="5400000">
              <a:off x="11142364" y="3615474"/>
              <a:ext cx="781690" cy="1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E5E7926-927C-44AA-B8AA-E59030DA8015}"/>
              </a:ext>
            </a:extLst>
          </p:cNvPr>
          <p:cNvGrpSpPr/>
          <p:nvPr/>
        </p:nvGrpSpPr>
        <p:grpSpPr>
          <a:xfrm>
            <a:off x="8628744" y="2270521"/>
            <a:ext cx="2217598" cy="4381277"/>
            <a:chOff x="9525730" y="2270521"/>
            <a:chExt cx="2217598" cy="4381277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12645D9E-C507-4958-B928-CD6C1D42E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5730" y="5692600"/>
              <a:ext cx="959198" cy="95919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6932BB08-B739-4799-AB39-6DD123674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11047" y="4884164"/>
              <a:ext cx="959197" cy="959197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2CDED778-E6DF-47CC-ADAE-6162C1B8A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49183" y="3895223"/>
              <a:ext cx="959197" cy="959197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3C6BEB89-7871-4147-9E39-9631CC932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54458" y="2650102"/>
              <a:ext cx="959197" cy="959197"/>
            </a:xfrm>
            <a:prstGeom prst="rect">
              <a:avLst/>
            </a:prstGeom>
          </p:spPr>
        </p:pic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F5BB24-05E4-488F-9D38-FB903B74E3EE}"/>
                </a:ext>
              </a:extLst>
            </p:cNvPr>
            <p:cNvSpPr/>
            <p:nvPr/>
          </p:nvSpPr>
          <p:spPr>
            <a:xfrm>
              <a:off x="10231376" y="6116069"/>
              <a:ext cx="1511952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dirty="0"/>
                <a:t>Hughes et al., 2014</a:t>
              </a:r>
              <a:endParaRPr lang="en-GB" sz="1100" dirty="0"/>
            </a:p>
          </p:txBody>
        </p:sp>
        <p:cxnSp>
          <p:nvCxnSpPr>
            <p:cNvPr id="84" name="Connector: Elbow 83">
              <a:extLst>
                <a:ext uri="{FF2B5EF4-FFF2-40B4-BE49-F238E27FC236}">
                  <a16:creationId xmlns:a16="http://schemas.microsoft.com/office/drawing/2014/main" id="{C9E98DF2-8C12-4185-A876-E7FCAB15C8C4}"/>
                </a:ext>
              </a:extLst>
            </p:cNvPr>
            <p:cNvCxnSpPr>
              <a:cxnSpLocks/>
              <a:stCxn id="47" idx="3"/>
              <a:endCxn id="45" idx="0"/>
            </p:cNvCxnSpPr>
            <p:nvPr/>
          </p:nvCxnSpPr>
          <p:spPr>
            <a:xfrm>
              <a:off x="10908380" y="4374822"/>
              <a:ext cx="282266" cy="509342"/>
            </a:xfrm>
            <a:prstGeom prst="bentConnector2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ctor: Elbow 90">
              <a:extLst>
                <a:ext uri="{FF2B5EF4-FFF2-40B4-BE49-F238E27FC236}">
                  <a16:creationId xmlns:a16="http://schemas.microsoft.com/office/drawing/2014/main" id="{0602BBA9-77F0-487F-B7EC-07733DF850BD}"/>
                </a:ext>
              </a:extLst>
            </p:cNvPr>
            <p:cNvCxnSpPr>
              <a:cxnSpLocks/>
              <a:stCxn id="45" idx="1"/>
              <a:endCxn id="43" idx="0"/>
            </p:cNvCxnSpPr>
            <p:nvPr/>
          </p:nvCxnSpPr>
          <p:spPr>
            <a:xfrm rot="10800000" flipV="1">
              <a:off x="10005329" y="5363762"/>
              <a:ext cx="705718" cy="328837"/>
            </a:xfrm>
            <a:prstGeom prst="bentConnector2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37CED49F-7764-4149-95FE-CA988B014825}"/>
                </a:ext>
              </a:extLst>
            </p:cNvPr>
            <p:cNvCxnSpPr>
              <a:cxnSpLocks/>
              <a:stCxn id="7" idx="2"/>
              <a:endCxn id="49" idx="0"/>
            </p:cNvCxnSpPr>
            <p:nvPr/>
          </p:nvCxnSpPr>
          <p:spPr>
            <a:xfrm>
              <a:off x="10430695" y="2270521"/>
              <a:ext cx="3362" cy="379581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E82F6B46-DD20-4236-9800-7102203616E9}"/>
                </a:ext>
              </a:extLst>
            </p:cNvPr>
            <p:cNvCxnSpPr>
              <a:cxnSpLocks/>
              <a:stCxn id="49" idx="2"/>
              <a:endCxn id="47" idx="0"/>
            </p:cNvCxnSpPr>
            <p:nvPr/>
          </p:nvCxnSpPr>
          <p:spPr>
            <a:xfrm flipH="1">
              <a:off x="10428782" y="3609299"/>
              <a:ext cx="5275" cy="285924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Content Placeholder 1">
            <a:extLst>
              <a:ext uri="{FF2B5EF4-FFF2-40B4-BE49-F238E27FC236}">
                <a16:creationId xmlns:a16="http://schemas.microsoft.com/office/drawing/2014/main" id="{E507AA38-6000-49A9-BB41-6D4E396380E5}"/>
              </a:ext>
            </a:extLst>
          </p:cNvPr>
          <p:cNvSpPr txBox="1">
            <a:spLocks/>
          </p:cNvSpPr>
          <p:nvPr/>
        </p:nvSpPr>
        <p:spPr>
          <a:xfrm>
            <a:off x="174568" y="1333500"/>
            <a:ext cx="5741974" cy="48386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GB" b="1" dirty="0"/>
              <a:t>Modularity</a:t>
            </a:r>
          </a:p>
          <a:p>
            <a:r>
              <a:rPr lang="en-GB" dirty="0"/>
              <a:t>Degree to which there exist distinct clusters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GB" sz="2400" b="1" dirty="0"/>
          </a:p>
          <a:p>
            <a:pPr marL="0" indent="0">
              <a:buNone/>
            </a:pPr>
            <a:r>
              <a:rPr lang="en-GB" b="1" dirty="0"/>
              <a:t>Redundancy</a:t>
            </a:r>
          </a:p>
          <a:p>
            <a:r>
              <a:rPr lang="en-GB" dirty="0"/>
              <a:t>Portion of vertices with similar edge constellations</a:t>
            </a:r>
            <a:endParaRPr lang="en-GB" b="1" dirty="0"/>
          </a:p>
          <a:p>
            <a:pPr marL="0" indent="0">
              <a:buFont typeface="Wingdings" panose="05000000000000000000" pitchFamily="2" charset="2"/>
              <a:buNone/>
            </a:pPr>
            <a:endParaRPr lang="en-GB" sz="2400" b="1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GB" b="1" dirty="0"/>
              <a:t>Nestedness</a:t>
            </a:r>
          </a:p>
          <a:p>
            <a:r>
              <a:rPr lang="en-GB" dirty="0"/>
              <a:t>Specialisation asymmetry</a:t>
            </a:r>
            <a:endParaRPr lang="en-GB" sz="3600" dirty="0"/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7FA0B8CC-6C3F-47BB-BACB-D8698219BAAC}"/>
              </a:ext>
            </a:extLst>
          </p:cNvPr>
          <p:cNvSpPr/>
          <p:nvPr/>
        </p:nvSpPr>
        <p:spPr>
          <a:xfrm>
            <a:off x="8628745" y="2643928"/>
            <a:ext cx="2144513" cy="4067267"/>
          </a:xfrm>
          <a:prstGeom prst="rect">
            <a:avLst/>
          </a:prstGeom>
          <a:solidFill>
            <a:srgbClr val="10A055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5579F0B6-6061-4357-9304-BD2ED3661B49}"/>
              </a:ext>
            </a:extLst>
          </p:cNvPr>
          <p:cNvSpPr/>
          <p:nvPr/>
        </p:nvSpPr>
        <p:spPr>
          <a:xfrm>
            <a:off x="10931851" y="2273027"/>
            <a:ext cx="1131779" cy="2726344"/>
          </a:xfrm>
          <a:prstGeom prst="rect">
            <a:avLst/>
          </a:prstGeom>
          <a:solidFill>
            <a:srgbClr val="CC00CC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941EE937-F19C-4BC1-91CE-97649DE5A406}"/>
              </a:ext>
            </a:extLst>
          </p:cNvPr>
          <p:cNvSpPr/>
          <p:nvPr/>
        </p:nvSpPr>
        <p:spPr>
          <a:xfrm>
            <a:off x="6888493" y="1304856"/>
            <a:ext cx="1101300" cy="3628343"/>
          </a:xfrm>
          <a:prstGeom prst="rect">
            <a:avLst/>
          </a:prstGeom>
          <a:solidFill>
            <a:srgbClr val="9C242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3549A51D-58EF-4936-AD18-CB6A627A0581}"/>
              </a:ext>
            </a:extLst>
          </p:cNvPr>
          <p:cNvSpPr/>
          <p:nvPr/>
        </p:nvSpPr>
        <p:spPr>
          <a:xfrm>
            <a:off x="6891304" y="2667078"/>
            <a:ext cx="1105441" cy="103219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CC3C914F-4CFE-4F16-AE14-4E43B0FECD97}"/>
              </a:ext>
            </a:extLst>
          </p:cNvPr>
          <p:cNvSpPr/>
          <p:nvPr/>
        </p:nvSpPr>
        <p:spPr>
          <a:xfrm>
            <a:off x="6891304" y="1309468"/>
            <a:ext cx="1099277" cy="96355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9A01C108-4145-4FA8-899D-E760A176CC17}"/>
              </a:ext>
            </a:extLst>
          </p:cNvPr>
          <p:cNvGrpSpPr/>
          <p:nvPr/>
        </p:nvGrpSpPr>
        <p:grpSpPr>
          <a:xfrm>
            <a:off x="6865352" y="1790923"/>
            <a:ext cx="2188758" cy="3144107"/>
            <a:chOff x="6177532" y="1790923"/>
            <a:chExt cx="2188758" cy="3144107"/>
          </a:xfrm>
        </p:grpSpPr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E8FF978-836A-4105-9DC3-8A44A25560A2}"/>
                </a:ext>
              </a:extLst>
            </p:cNvPr>
            <p:cNvGrpSpPr/>
            <p:nvPr/>
          </p:nvGrpSpPr>
          <p:grpSpPr>
            <a:xfrm>
              <a:off x="6238788" y="1790923"/>
              <a:ext cx="2119882" cy="1904007"/>
              <a:chOff x="6683199" y="1790923"/>
              <a:chExt cx="2119882" cy="1904007"/>
            </a:xfrm>
          </p:grpSpPr>
          <p:pic>
            <p:nvPicPr>
              <p:cNvPr id="114" name="Picture 113">
                <a:extLst>
                  <a:ext uri="{FF2B5EF4-FFF2-40B4-BE49-F238E27FC236}">
                    <a16:creationId xmlns:a16="http://schemas.microsoft.com/office/drawing/2014/main" id="{91A7EBEA-F7D5-4D3E-B0EB-5978ECFF7B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3199" y="2669859"/>
                <a:ext cx="1025071" cy="1025071"/>
              </a:xfrm>
              <a:prstGeom prst="rect">
                <a:avLst/>
              </a:prstGeom>
            </p:spPr>
          </p:pic>
          <p:cxnSp>
            <p:nvCxnSpPr>
              <p:cNvPr id="122" name="Connector: Elbow 121">
                <a:extLst>
                  <a:ext uri="{FF2B5EF4-FFF2-40B4-BE49-F238E27FC236}">
                    <a16:creationId xmlns:a16="http://schemas.microsoft.com/office/drawing/2014/main" id="{AEAA87A5-629F-43EC-BAB2-B3C62B77D67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745716" y="1790923"/>
                <a:ext cx="1057365" cy="1392255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54" name="Picture 153">
              <a:extLst>
                <a:ext uri="{FF2B5EF4-FFF2-40B4-BE49-F238E27FC236}">
                  <a16:creationId xmlns:a16="http://schemas.microsoft.com/office/drawing/2014/main" id="{4AAF2309-0189-4863-86EA-E430EF0B5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7532" y="3829213"/>
              <a:ext cx="1105817" cy="1105817"/>
            </a:xfrm>
            <a:prstGeom prst="rect">
              <a:avLst/>
            </a:prstGeom>
          </p:spPr>
        </p:pic>
        <p:cxnSp>
          <p:nvCxnSpPr>
            <p:cNvPr id="155" name="Connector: Elbow 154">
              <a:extLst>
                <a:ext uri="{FF2B5EF4-FFF2-40B4-BE49-F238E27FC236}">
                  <a16:creationId xmlns:a16="http://schemas.microsoft.com/office/drawing/2014/main" id="{31ABC7C3-A76A-479B-912D-84FB150FCE71}"/>
                </a:ext>
              </a:extLst>
            </p:cNvPr>
            <p:cNvCxnSpPr>
              <a:cxnSpLocks/>
              <a:stCxn id="154" idx="3"/>
              <a:endCxn id="7" idx="1"/>
            </p:cNvCxnSpPr>
            <p:nvPr/>
          </p:nvCxnSpPr>
          <p:spPr>
            <a:xfrm flipV="1">
              <a:off x="7283349" y="1790923"/>
              <a:ext cx="1082941" cy="2591199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A00587A7-3DBD-4967-9242-32D697839FF6}"/>
              </a:ext>
            </a:extLst>
          </p:cNvPr>
          <p:cNvGrpSpPr/>
          <p:nvPr/>
        </p:nvGrpSpPr>
        <p:grpSpPr>
          <a:xfrm>
            <a:off x="6865352" y="1309468"/>
            <a:ext cx="2188758" cy="3072654"/>
            <a:chOff x="6238788" y="1309468"/>
            <a:chExt cx="2188758" cy="3072654"/>
          </a:xfrm>
        </p:grpSpPr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CC9DFC2-C6C2-451E-98B1-AE0581210252}"/>
                </a:ext>
              </a:extLst>
            </p:cNvPr>
            <p:cNvGrpSpPr/>
            <p:nvPr/>
          </p:nvGrpSpPr>
          <p:grpSpPr>
            <a:xfrm>
              <a:off x="6238788" y="1309468"/>
              <a:ext cx="2188758" cy="1360391"/>
              <a:chOff x="6683199" y="1309468"/>
              <a:chExt cx="2188758" cy="1360391"/>
            </a:xfrm>
          </p:grpSpPr>
          <p:cxnSp>
            <p:nvCxnSpPr>
              <p:cNvPr id="115" name="Straight Arrow Connector 114">
                <a:extLst>
                  <a:ext uri="{FF2B5EF4-FFF2-40B4-BE49-F238E27FC236}">
                    <a16:creationId xmlns:a16="http://schemas.microsoft.com/office/drawing/2014/main" id="{7ED6BB37-283C-440E-AFCA-D689C87A00BD}"/>
                  </a:ext>
                </a:extLst>
              </p:cNvPr>
              <p:cNvCxnSpPr>
                <a:cxnSpLocks/>
                <a:stCxn id="152" idx="3"/>
                <a:endCxn id="7" idx="1"/>
              </p:cNvCxnSpPr>
              <p:nvPr/>
            </p:nvCxnSpPr>
            <p:spPr>
              <a:xfrm flipV="1">
                <a:off x="7808428" y="1790923"/>
                <a:ext cx="1063529" cy="325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19" name="Picture 118">
                <a:extLst>
                  <a:ext uri="{FF2B5EF4-FFF2-40B4-BE49-F238E27FC236}">
                    <a16:creationId xmlns:a16="http://schemas.microsoft.com/office/drawing/2014/main" id="{E9E6F561-D01B-4119-835E-714D2EDD04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3199" y="1309468"/>
                <a:ext cx="959199" cy="959199"/>
              </a:xfrm>
              <a:prstGeom prst="rect">
                <a:avLst/>
              </a:prstGeom>
            </p:spPr>
          </p:pic>
          <p:cxnSp>
            <p:nvCxnSpPr>
              <p:cNvPr id="125" name="Straight Arrow Connector 124">
                <a:extLst>
                  <a:ext uri="{FF2B5EF4-FFF2-40B4-BE49-F238E27FC236}">
                    <a16:creationId xmlns:a16="http://schemas.microsoft.com/office/drawing/2014/main" id="{F5D54F6A-620A-4FA3-9A9E-90C3A7581244}"/>
                  </a:ext>
                </a:extLst>
              </p:cNvPr>
              <p:cNvCxnSpPr>
                <a:cxnSpLocks/>
                <a:stCxn id="152" idx="2"/>
                <a:endCxn id="114" idx="0"/>
              </p:cNvCxnSpPr>
              <p:nvPr/>
            </p:nvCxnSpPr>
            <p:spPr>
              <a:xfrm flipH="1">
                <a:off x="7273175" y="2273027"/>
                <a:ext cx="1799" cy="396832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8" name="Connector: Elbow 157">
              <a:extLst>
                <a:ext uri="{FF2B5EF4-FFF2-40B4-BE49-F238E27FC236}">
                  <a16:creationId xmlns:a16="http://schemas.microsoft.com/office/drawing/2014/main" id="{2719A0A0-A2FC-4C74-8C2A-5F2D7B4950B7}"/>
                </a:ext>
              </a:extLst>
            </p:cNvPr>
            <p:cNvCxnSpPr>
              <a:cxnSpLocks/>
              <a:stCxn id="152" idx="1"/>
              <a:endCxn id="154" idx="1"/>
            </p:cNvCxnSpPr>
            <p:nvPr/>
          </p:nvCxnSpPr>
          <p:spPr>
            <a:xfrm rot="10800000" flipV="1">
              <a:off x="6254972" y="1791248"/>
              <a:ext cx="25952" cy="2590874"/>
            </a:xfrm>
            <a:prstGeom prst="bentConnector3">
              <a:avLst>
                <a:gd name="adj1" fmla="val 980857"/>
              </a:avLst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8" name="Rectangle 177">
            <a:extLst>
              <a:ext uri="{FF2B5EF4-FFF2-40B4-BE49-F238E27FC236}">
                <a16:creationId xmlns:a16="http://schemas.microsoft.com/office/drawing/2014/main" id="{BA7C4015-01A8-479B-9E86-32D88AFB8A42}"/>
              </a:ext>
            </a:extLst>
          </p:cNvPr>
          <p:cNvSpPr/>
          <p:nvPr/>
        </p:nvSpPr>
        <p:spPr>
          <a:xfrm>
            <a:off x="6897468" y="3824853"/>
            <a:ext cx="1099277" cy="109993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DEEC97C-B68F-4BCF-8658-269354685585}"/>
              </a:ext>
            </a:extLst>
          </p:cNvPr>
          <p:cNvGrpSpPr/>
          <p:nvPr/>
        </p:nvGrpSpPr>
        <p:grpSpPr>
          <a:xfrm>
            <a:off x="3042318" y="4740251"/>
            <a:ext cx="4269004" cy="1700034"/>
            <a:chOff x="2953260" y="1919870"/>
            <a:chExt cx="4269004" cy="1700034"/>
          </a:xfrm>
        </p:grpSpPr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ABC3A716-8159-4A76-B8F1-CE3BEC786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3699" y="1919870"/>
              <a:ext cx="720000" cy="720000"/>
            </a:xfrm>
            <a:prstGeom prst="rect">
              <a:avLst/>
            </a:prstGeom>
          </p:spPr>
        </p:pic>
        <p:pic>
          <p:nvPicPr>
            <p:cNvPr id="76" name="Content Placeholder 6">
              <a:extLst>
                <a:ext uri="{FF2B5EF4-FFF2-40B4-BE49-F238E27FC236}">
                  <a16:creationId xmlns:a16="http://schemas.microsoft.com/office/drawing/2014/main" id="{742BE92C-7ACC-4E08-A8C8-330CA19B1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2153" y="1925878"/>
              <a:ext cx="720000" cy="720000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54D1DBFB-6D4E-4D0A-B16A-7E06E8A87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10607" y="1919870"/>
              <a:ext cx="720000" cy="720000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EE144396-C0A8-40B8-B1E2-F94425238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3260" y="2899904"/>
              <a:ext cx="720000" cy="720000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EA37B39B-6FAD-48F9-BED5-D5E094187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1873" y="2899904"/>
              <a:ext cx="720000" cy="720000"/>
            </a:xfrm>
            <a:prstGeom prst="rect">
              <a:avLst/>
            </a:prstGeom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CB52E77-F4B6-490D-B5EB-21F436186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3364" y="2899904"/>
              <a:ext cx="720000" cy="720000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CAC7FF0D-1748-4EDC-9F57-F47930A7F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2264" y="2893896"/>
              <a:ext cx="720000" cy="720000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1CDFB996-0D29-43AD-8AD3-97E5B91BB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87814" y="2893896"/>
              <a:ext cx="720000" cy="720000"/>
            </a:xfrm>
            <a:prstGeom prst="rect">
              <a:avLst/>
            </a:prstGeom>
          </p:spPr>
        </p:pic>
        <p:pic>
          <p:nvPicPr>
            <p:cNvPr id="83" name="Content Placeholder 6">
              <a:extLst>
                <a:ext uri="{FF2B5EF4-FFF2-40B4-BE49-F238E27FC236}">
                  <a16:creationId xmlns:a16="http://schemas.microsoft.com/office/drawing/2014/main" id="{34A6C8D0-191D-40EE-813A-C449ECF75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3150" y="2899904"/>
              <a:ext cx="720000" cy="720000"/>
            </a:xfrm>
            <a:prstGeom prst="rect">
              <a:avLst/>
            </a:prstGeom>
          </p:spPr>
        </p:pic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CA0901F1-C42D-41EE-BA05-84A228DE6F04}"/>
                </a:ext>
              </a:extLst>
            </p:cNvPr>
            <p:cNvCxnSpPr>
              <a:cxnSpLocks/>
              <a:stCxn id="75" idx="2"/>
              <a:endCxn id="78" idx="0"/>
            </p:cNvCxnSpPr>
            <p:nvPr/>
          </p:nvCxnSpPr>
          <p:spPr>
            <a:xfrm flipH="1">
              <a:off x="3313260" y="2639870"/>
              <a:ext cx="720439" cy="260034"/>
            </a:xfrm>
            <a:prstGeom prst="straightConnector1">
              <a:avLst/>
            </a:prstGeom>
            <a:ln w="12700">
              <a:solidFill>
                <a:schemeClr val="tx2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984888DC-1805-498D-9A03-6A308ADD3BC5}"/>
                </a:ext>
              </a:extLst>
            </p:cNvPr>
            <p:cNvCxnSpPr>
              <a:cxnSpLocks/>
              <a:stCxn id="75" idx="2"/>
              <a:endCxn id="79" idx="0"/>
            </p:cNvCxnSpPr>
            <p:nvPr/>
          </p:nvCxnSpPr>
          <p:spPr>
            <a:xfrm flipH="1">
              <a:off x="4031873" y="2639870"/>
              <a:ext cx="1826" cy="260034"/>
            </a:xfrm>
            <a:prstGeom prst="straightConnector1">
              <a:avLst/>
            </a:prstGeom>
            <a:ln w="12700">
              <a:solidFill>
                <a:schemeClr val="tx2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E95F8CAE-F69B-487A-AE05-5DAFB432F043}"/>
                </a:ext>
              </a:extLst>
            </p:cNvPr>
            <p:cNvCxnSpPr>
              <a:cxnSpLocks/>
              <a:stCxn id="75" idx="2"/>
              <a:endCxn id="83" idx="0"/>
            </p:cNvCxnSpPr>
            <p:nvPr/>
          </p:nvCxnSpPr>
          <p:spPr>
            <a:xfrm>
              <a:off x="4033699" y="2639870"/>
              <a:ext cx="679451" cy="260034"/>
            </a:xfrm>
            <a:prstGeom prst="straightConnector1">
              <a:avLst/>
            </a:prstGeom>
            <a:ln w="12700">
              <a:solidFill>
                <a:schemeClr val="tx2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E9830775-1565-4863-A7E3-72753CF69768}"/>
                </a:ext>
              </a:extLst>
            </p:cNvPr>
            <p:cNvCxnSpPr>
              <a:cxnSpLocks/>
              <a:stCxn id="76" idx="2"/>
              <a:endCxn id="80" idx="0"/>
            </p:cNvCxnSpPr>
            <p:nvPr/>
          </p:nvCxnSpPr>
          <p:spPr>
            <a:xfrm>
              <a:off x="5202153" y="2645878"/>
              <a:ext cx="231211" cy="254026"/>
            </a:xfrm>
            <a:prstGeom prst="straightConnector1">
              <a:avLst/>
            </a:prstGeom>
            <a:ln w="12700">
              <a:solidFill>
                <a:schemeClr val="tx2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FC1A662A-9981-4D4F-80FE-FAAF34CC55A0}"/>
                </a:ext>
              </a:extLst>
            </p:cNvPr>
            <p:cNvCxnSpPr>
              <a:cxnSpLocks/>
              <a:stCxn id="76" idx="2"/>
              <a:endCxn id="82" idx="0"/>
            </p:cNvCxnSpPr>
            <p:nvPr/>
          </p:nvCxnSpPr>
          <p:spPr>
            <a:xfrm>
              <a:off x="5202153" y="2645878"/>
              <a:ext cx="945661" cy="248018"/>
            </a:xfrm>
            <a:prstGeom prst="straightConnector1">
              <a:avLst/>
            </a:prstGeom>
            <a:ln w="12700">
              <a:solidFill>
                <a:schemeClr val="tx2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F8ED90A7-2334-4EC6-BC9B-507C3EAAC914}"/>
                </a:ext>
              </a:extLst>
            </p:cNvPr>
            <p:cNvCxnSpPr>
              <a:cxnSpLocks/>
              <a:stCxn id="77" idx="2"/>
              <a:endCxn id="81" idx="0"/>
            </p:cNvCxnSpPr>
            <p:nvPr/>
          </p:nvCxnSpPr>
          <p:spPr>
            <a:xfrm>
              <a:off x="6370607" y="2639870"/>
              <a:ext cx="491657" cy="254026"/>
            </a:xfrm>
            <a:prstGeom prst="straightConnector1">
              <a:avLst/>
            </a:prstGeom>
            <a:ln w="12700">
              <a:solidFill>
                <a:schemeClr val="tx2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1435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  <p:bldP spid="142" grpId="1" animBg="1"/>
      <p:bldP spid="149" grpId="0" animBg="1"/>
      <p:bldP spid="149" grpId="1" animBg="1"/>
      <p:bldP spid="150" grpId="0" animBg="1"/>
      <p:bldP spid="150" grpId="1" animBg="1"/>
      <p:bldP spid="151" grpId="0" animBg="1"/>
      <p:bldP spid="151" grpId="1" animBg="1"/>
      <p:bldP spid="152" grpId="0" animBg="1"/>
      <p:bldP spid="152" grpId="1" animBg="1"/>
      <p:bldP spid="178" grpId="0" animBg="1"/>
      <p:bldP spid="178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4667E0C-9921-43C3-ACB1-7BA989EBA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0"/>
            <a:ext cx="5921433" cy="4838699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Degree</a:t>
            </a:r>
          </a:p>
          <a:p>
            <a:pPr lvl="0"/>
            <a:r>
              <a:rPr lang="en-GB" dirty="0">
                <a:solidFill>
                  <a:srgbClr val="000000">
                    <a:lumMod val="95000"/>
                    <a:lumOff val="5000"/>
                  </a:srgbClr>
                </a:solidFill>
              </a:rPr>
              <a:t>Importance by number of edges</a:t>
            </a:r>
          </a:p>
          <a:p>
            <a:pPr marL="0" indent="0">
              <a:buNone/>
            </a:pPr>
            <a:endParaRPr lang="en-GB" sz="2400" b="1" dirty="0"/>
          </a:p>
          <a:p>
            <a:pPr marL="0" indent="0">
              <a:buNone/>
            </a:pPr>
            <a:r>
              <a:rPr lang="en-GB" b="1" dirty="0"/>
              <a:t>Betweenness</a:t>
            </a:r>
          </a:p>
          <a:p>
            <a:pPr lvl="0"/>
            <a:r>
              <a:rPr lang="en-GB" dirty="0">
                <a:solidFill>
                  <a:srgbClr val="000000">
                    <a:lumMod val="95000"/>
                    <a:lumOff val="5000"/>
                  </a:srgbClr>
                </a:solidFill>
              </a:rPr>
              <a:t>Relevance for shortest edges in network</a:t>
            </a:r>
          </a:p>
          <a:p>
            <a:pPr marL="0" indent="0">
              <a:buNone/>
            </a:pPr>
            <a:endParaRPr lang="en-GB" sz="3600" b="1" dirty="0"/>
          </a:p>
          <a:p>
            <a:pPr marL="0" indent="0">
              <a:buNone/>
            </a:pPr>
            <a:r>
              <a:rPr lang="en-GB" b="1" dirty="0"/>
              <a:t>Closeness</a:t>
            </a:r>
          </a:p>
          <a:p>
            <a:r>
              <a:rPr lang="en-GB" dirty="0">
                <a:solidFill>
                  <a:srgbClr val="000000">
                    <a:lumMod val="95000"/>
                    <a:lumOff val="5000"/>
                  </a:srgbClr>
                </a:solidFill>
              </a:rPr>
              <a:t>Smallest distance to all other vertices in network</a:t>
            </a:r>
          </a:p>
          <a:p>
            <a:endParaRPr lang="en-GB" b="1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9AB796-A33F-4539-88A8-3900CF17F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Centrality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847453-67D7-4388-B6B8-520D159D5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Qualifying Exam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E776A0-E96F-49E9-8FC6-EF31F23DC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05/07/2021</a:t>
            </a:r>
            <a:endParaRPr lang="en-US" dirty="0"/>
          </a:p>
        </p:txBody>
      </p:sp>
      <p:pic>
        <p:nvPicPr>
          <p:cNvPr id="120" name="Content Placeholder 6">
            <a:extLst>
              <a:ext uri="{FF2B5EF4-FFF2-40B4-BE49-F238E27FC236}">
                <a16:creationId xmlns:a16="http://schemas.microsoft.com/office/drawing/2014/main" id="{D7F84006-8A61-4B8B-9FFE-763E2271F2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110" y="1311324"/>
            <a:ext cx="959197" cy="959197"/>
          </a:xfrm>
          <a:prstGeom prst="rect">
            <a:avLst/>
          </a:prstGeom>
        </p:spPr>
      </p:pic>
      <p:sp>
        <p:nvSpPr>
          <p:cNvPr id="156" name="Rectangle 155">
            <a:extLst>
              <a:ext uri="{FF2B5EF4-FFF2-40B4-BE49-F238E27FC236}">
                <a16:creationId xmlns:a16="http://schemas.microsoft.com/office/drawing/2014/main" id="{730DF3EE-EC51-4E3C-95EE-2A18968545E3}"/>
              </a:ext>
            </a:extLst>
          </p:cNvPr>
          <p:cNvSpPr/>
          <p:nvPr/>
        </p:nvSpPr>
        <p:spPr>
          <a:xfrm>
            <a:off x="6914230" y="1308989"/>
            <a:ext cx="1099277" cy="963559"/>
          </a:xfrm>
          <a:prstGeom prst="rect">
            <a:avLst/>
          </a:prstGeom>
          <a:solidFill>
            <a:srgbClr val="FFC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F07FF8BE-BBBE-41F2-B6CB-231169597E2A}"/>
              </a:ext>
            </a:extLst>
          </p:cNvPr>
          <p:cNvSpPr/>
          <p:nvPr/>
        </p:nvSpPr>
        <p:spPr>
          <a:xfrm>
            <a:off x="9054110" y="1307614"/>
            <a:ext cx="959097" cy="964934"/>
          </a:xfrm>
          <a:prstGeom prst="rect">
            <a:avLst/>
          </a:prstGeom>
          <a:solidFill>
            <a:srgbClr val="FFC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6BFA2B9F-25A9-41D5-B26C-05F3B600E84E}"/>
              </a:ext>
            </a:extLst>
          </p:cNvPr>
          <p:cNvSpPr/>
          <p:nvPr/>
        </p:nvSpPr>
        <p:spPr>
          <a:xfrm>
            <a:off x="9054110" y="1307663"/>
            <a:ext cx="959097" cy="961052"/>
          </a:xfrm>
          <a:prstGeom prst="rect">
            <a:avLst/>
          </a:prstGeom>
          <a:solidFill>
            <a:srgbClr val="FFC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27743286-E81C-4AE5-83F4-E85044576448}"/>
              </a:ext>
            </a:extLst>
          </p:cNvPr>
          <p:cNvSpPr/>
          <p:nvPr/>
        </p:nvSpPr>
        <p:spPr>
          <a:xfrm>
            <a:off x="9054010" y="1314291"/>
            <a:ext cx="959097" cy="961052"/>
          </a:xfrm>
          <a:prstGeom prst="rect">
            <a:avLst/>
          </a:prstGeom>
          <a:solidFill>
            <a:srgbClr val="FFC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0" name="Content Placeholder 6">
            <a:extLst>
              <a:ext uri="{FF2B5EF4-FFF2-40B4-BE49-F238E27FC236}">
                <a16:creationId xmlns:a16="http://schemas.microsoft.com/office/drawing/2014/main" id="{BBA1C1D9-D248-459C-8CAF-3D56112CFD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110" y="1311324"/>
            <a:ext cx="959197" cy="959197"/>
          </a:xfrm>
          <a:prstGeom prst="rect">
            <a:avLst/>
          </a:prstGeom>
        </p:spPr>
      </p:pic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4C82506-BB9E-449D-9384-B9CD503C8ACA}"/>
              </a:ext>
            </a:extLst>
          </p:cNvPr>
          <p:cNvGrpSpPr/>
          <p:nvPr/>
        </p:nvGrpSpPr>
        <p:grpSpPr>
          <a:xfrm>
            <a:off x="10013307" y="1368717"/>
            <a:ext cx="2004125" cy="3596799"/>
            <a:chOff x="10013307" y="1368717"/>
            <a:chExt cx="2004125" cy="3596799"/>
          </a:xfrm>
        </p:grpSpPr>
        <p:pic>
          <p:nvPicPr>
            <p:cNvPr id="162" name="Picture 161">
              <a:extLst>
                <a:ext uri="{FF2B5EF4-FFF2-40B4-BE49-F238E27FC236}">
                  <a16:creationId xmlns:a16="http://schemas.microsoft.com/office/drawing/2014/main" id="{D29C8653-20D0-43D5-A2C7-F3A9A7018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53609" y="4006319"/>
              <a:ext cx="959197" cy="959197"/>
            </a:xfrm>
            <a:prstGeom prst="rect">
              <a:avLst/>
            </a:prstGeom>
          </p:spPr>
        </p:pic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F9E377FD-D928-49EA-8A4F-59D6CBECE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53610" y="2265432"/>
              <a:ext cx="959197" cy="959197"/>
            </a:xfrm>
            <a:prstGeom prst="rect">
              <a:avLst/>
            </a:prstGeom>
          </p:spPr>
        </p:pic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661678C1-657A-4E74-BAE5-0E4049EC9491}"/>
                </a:ext>
              </a:extLst>
            </p:cNvPr>
            <p:cNvSpPr/>
            <p:nvPr/>
          </p:nvSpPr>
          <p:spPr>
            <a:xfrm>
              <a:off x="10624102" y="1368717"/>
              <a:ext cx="1393330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dirty="0"/>
                <a:t>Smith et al., 2021</a:t>
              </a:r>
              <a:endParaRPr lang="en-GB" sz="1100" dirty="0"/>
            </a:p>
          </p:txBody>
        </p:sp>
        <p:cxnSp>
          <p:nvCxnSpPr>
            <p:cNvPr id="165" name="Connector: Elbow 164">
              <a:extLst>
                <a:ext uri="{FF2B5EF4-FFF2-40B4-BE49-F238E27FC236}">
                  <a16:creationId xmlns:a16="http://schemas.microsoft.com/office/drawing/2014/main" id="{EE10000B-7026-4D29-8574-98AA31B43A86}"/>
                </a:ext>
              </a:extLst>
            </p:cNvPr>
            <p:cNvCxnSpPr>
              <a:cxnSpLocks/>
              <a:stCxn id="160" idx="3"/>
              <a:endCxn id="163" idx="0"/>
            </p:cNvCxnSpPr>
            <p:nvPr/>
          </p:nvCxnSpPr>
          <p:spPr>
            <a:xfrm>
              <a:off x="10013307" y="1790923"/>
              <a:ext cx="1519902" cy="474509"/>
            </a:xfrm>
            <a:prstGeom prst="bentConnector2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ctor: Elbow 165">
              <a:extLst>
                <a:ext uri="{FF2B5EF4-FFF2-40B4-BE49-F238E27FC236}">
                  <a16:creationId xmlns:a16="http://schemas.microsoft.com/office/drawing/2014/main" id="{3B56E754-89C9-4A60-B6FA-A0EBEB546FCB}"/>
                </a:ext>
              </a:extLst>
            </p:cNvPr>
            <p:cNvCxnSpPr>
              <a:cxnSpLocks/>
              <a:stCxn id="163" idx="2"/>
              <a:endCxn id="162" idx="0"/>
            </p:cNvCxnSpPr>
            <p:nvPr/>
          </p:nvCxnSpPr>
          <p:spPr>
            <a:xfrm rot="5400000">
              <a:off x="11142364" y="3615474"/>
              <a:ext cx="781690" cy="1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2A9E8690-3F12-402C-B39F-9721FE154142}"/>
              </a:ext>
            </a:extLst>
          </p:cNvPr>
          <p:cNvGrpSpPr/>
          <p:nvPr/>
        </p:nvGrpSpPr>
        <p:grpSpPr>
          <a:xfrm>
            <a:off x="8628744" y="2270521"/>
            <a:ext cx="2217598" cy="4381277"/>
            <a:chOff x="9525730" y="2270521"/>
            <a:chExt cx="2217598" cy="4381277"/>
          </a:xfrm>
        </p:grpSpPr>
        <p:pic>
          <p:nvPicPr>
            <p:cNvPr id="168" name="Picture 167">
              <a:extLst>
                <a:ext uri="{FF2B5EF4-FFF2-40B4-BE49-F238E27FC236}">
                  <a16:creationId xmlns:a16="http://schemas.microsoft.com/office/drawing/2014/main" id="{DE2E5DA2-A5AD-4A64-8728-165625A7A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5730" y="5692600"/>
              <a:ext cx="959198" cy="959198"/>
            </a:xfrm>
            <a:prstGeom prst="rect">
              <a:avLst/>
            </a:prstGeom>
          </p:spPr>
        </p:pic>
        <p:pic>
          <p:nvPicPr>
            <p:cNvPr id="169" name="Picture 168">
              <a:extLst>
                <a:ext uri="{FF2B5EF4-FFF2-40B4-BE49-F238E27FC236}">
                  <a16:creationId xmlns:a16="http://schemas.microsoft.com/office/drawing/2014/main" id="{185CE8EA-976F-4CAA-86F8-94EB19A75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11047" y="4884164"/>
              <a:ext cx="959197" cy="959197"/>
            </a:xfrm>
            <a:prstGeom prst="rect">
              <a:avLst/>
            </a:prstGeom>
          </p:spPr>
        </p:pic>
        <p:pic>
          <p:nvPicPr>
            <p:cNvPr id="170" name="Picture 169">
              <a:extLst>
                <a:ext uri="{FF2B5EF4-FFF2-40B4-BE49-F238E27FC236}">
                  <a16:creationId xmlns:a16="http://schemas.microsoft.com/office/drawing/2014/main" id="{28EEE9DE-7125-493D-9B10-BAB377AAD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49183" y="3895223"/>
              <a:ext cx="959197" cy="959197"/>
            </a:xfrm>
            <a:prstGeom prst="rect">
              <a:avLst/>
            </a:prstGeom>
          </p:spPr>
        </p:pic>
        <p:pic>
          <p:nvPicPr>
            <p:cNvPr id="171" name="Picture 170">
              <a:extLst>
                <a:ext uri="{FF2B5EF4-FFF2-40B4-BE49-F238E27FC236}">
                  <a16:creationId xmlns:a16="http://schemas.microsoft.com/office/drawing/2014/main" id="{B4ED0C8A-DC9F-4D70-A083-942F317B1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54458" y="2650102"/>
              <a:ext cx="959197" cy="959197"/>
            </a:xfrm>
            <a:prstGeom prst="rect">
              <a:avLst/>
            </a:prstGeom>
          </p:spPr>
        </p:pic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2E06D767-FC6A-42E9-B5CD-E51C659E51D6}"/>
                </a:ext>
              </a:extLst>
            </p:cNvPr>
            <p:cNvSpPr/>
            <p:nvPr/>
          </p:nvSpPr>
          <p:spPr>
            <a:xfrm>
              <a:off x="10231376" y="6116069"/>
              <a:ext cx="1511952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dirty="0"/>
                <a:t>Hughes et al., 2014</a:t>
              </a:r>
              <a:endParaRPr lang="en-GB" sz="1100" dirty="0"/>
            </a:p>
          </p:txBody>
        </p:sp>
        <p:cxnSp>
          <p:nvCxnSpPr>
            <p:cNvPr id="173" name="Connector: Elbow 172">
              <a:extLst>
                <a:ext uri="{FF2B5EF4-FFF2-40B4-BE49-F238E27FC236}">
                  <a16:creationId xmlns:a16="http://schemas.microsoft.com/office/drawing/2014/main" id="{2CD79AB5-1C39-477C-BD42-9064225E077A}"/>
                </a:ext>
              </a:extLst>
            </p:cNvPr>
            <p:cNvCxnSpPr>
              <a:cxnSpLocks/>
              <a:stCxn id="170" idx="3"/>
              <a:endCxn id="169" idx="0"/>
            </p:cNvCxnSpPr>
            <p:nvPr/>
          </p:nvCxnSpPr>
          <p:spPr>
            <a:xfrm>
              <a:off x="10908380" y="4374822"/>
              <a:ext cx="282266" cy="509342"/>
            </a:xfrm>
            <a:prstGeom prst="bentConnector2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ctor: Elbow 173">
              <a:extLst>
                <a:ext uri="{FF2B5EF4-FFF2-40B4-BE49-F238E27FC236}">
                  <a16:creationId xmlns:a16="http://schemas.microsoft.com/office/drawing/2014/main" id="{7B54B678-1B02-425D-BC8E-95E4D07BF241}"/>
                </a:ext>
              </a:extLst>
            </p:cNvPr>
            <p:cNvCxnSpPr>
              <a:cxnSpLocks/>
              <a:stCxn id="169" idx="1"/>
              <a:endCxn id="168" idx="0"/>
            </p:cNvCxnSpPr>
            <p:nvPr/>
          </p:nvCxnSpPr>
          <p:spPr>
            <a:xfrm rot="10800000" flipV="1">
              <a:off x="10005329" y="5363762"/>
              <a:ext cx="705718" cy="328837"/>
            </a:xfrm>
            <a:prstGeom prst="bentConnector2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id="{31C1F344-BFB9-478F-A75E-272C6B4F201D}"/>
                </a:ext>
              </a:extLst>
            </p:cNvPr>
            <p:cNvCxnSpPr>
              <a:cxnSpLocks/>
              <a:stCxn id="160" idx="2"/>
              <a:endCxn id="171" idx="0"/>
            </p:cNvCxnSpPr>
            <p:nvPr/>
          </p:nvCxnSpPr>
          <p:spPr>
            <a:xfrm>
              <a:off x="10430695" y="2270521"/>
              <a:ext cx="3362" cy="379581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Arrow Connector 175">
              <a:extLst>
                <a:ext uri="{FF2B5EF4-FFF2-40B4-BE49-F238E27FC236}">
                  <a16:creationId xmlns:a16="http://schemas.microsoft.com/office/drawing/2014/main" id="{AD293C98-8389-4992-98F3-86F9BE12AFEC}"/>
                </a:ext>
              </a:extLst>
            </p:cNvPr>
            <p:cNvCxnSpPr>
              <a:cxnSpLocks/>
              <a:stCxn id="171" idx="2"/>
              <a:endCxn id="170" idx="0"/>
            </p:cNvCxnSpPr>
            <p:nvPr/>
          </p:nvCxnSpPr>
          <p:spPr>
            <a:xfrm flipH="1">
              <a:off x="10428782" y="3609299"/>
              <a:ext cx="5275" cy="285924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66454197-E306-4CE7-B389-FCAA5FE4F58D}"/>
              </a:ext>
            </a:extLst>
          </p:cNvPr>
          <p:cNvGrpSpPr/>
          <p:nvPr/>
        </p:nvGrpSpPr>
        <p:grpSpPr>
          <a:xfrm>
            <a:off x="6865352" y="1790923"/>
            <a:ext cx="2196378" cy="3144107"/>
            <a:chOff x="6177532" y="1790923"/>
            <a:chExt cx="2196378" cy="3144107"/>
          </a:xfrm>
        </p:grpSpPr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9751E47A-24ED-4377-B6D9-E0C96CEEBBD1}"/>
                </a:ext>
              </a:extLst>
            </p:cNvPr>
            <p:cNvGrpSpPr/>
            <p:nvPr/>
          </p:nvGrpSpPr>
          <p:grpSpPr>
            <a:xfrm>
              <a:off x="6238788" y="1790923"/>
              <a:ext cx="2135122" cy="1904007"/>
              <a:chOff x="6683199" y="1790923"/>
              <a:chExt cx="2135122" cy="1904007"/>
            </a:xfrm>
          </p:grpSpPr>
          <p:pic>
            <p:nvPicPr>
              <p:cNvPr id="186" name="Picture 185">
                <a:extLst>
                  <a:ext uri="{FF2B5EF4-FFF2-40B4-BE49-F238E27FC236}">
                    <a16:creationId xmlns:a16="http://schemas.microsoft.com/office/drawing/2014/main" id="{C4F5616F-68CC-4A88-8716-A27D1840DB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3199" y="2669859"/>
                <a:ext cx="1025071" cy="1025071"/>
              </a:xfrm>
              <a:prstGeom prst="rect">
                <a:avLst/>
              </a:prstGeom>
            </p:spPr>
          </p:pic>
          <p:cxnSp>
            <p:nvCxnSpPr>
              <p:cNvPr id="187" name="Connector: Elbow 186">
                <a:extLst>
                  <a:ext uri="{FF2B5EF4-FFF2-40B4-BE49-F238E27FC236}">
                    <a16:creationId xmlns:a16="http://schemas.microsoft.com/office/drawing/2014/main" id="{36F53BDA-C206-4E38-81AC-55553646B3B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715890" y="1790923"/>
                <a:ext cx="1102431" cy="1391472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84" name="Picture 183">
              <a:extLst>
                <a:ext uri="{FF2B5EF4-FFF2-40B4-BE49-F238E27FC236}">
                  <a16:creationId xmlns:a16="http://schemas.microsoft.com/office/drawing/2014/main" id="{48711C75-EA65-47A9-B48C-3C6DB79E7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7532" y="3829213"/>
              <a:ext cx="1105817" cy="1105817"/>
            </a:xfrm>
            <a:prstGeom prst="rect">
              <a:avLst/>
            </a:prstGeom>
          </p:spPr>
        </p:pic>
        <p:cxnSp>
          <p:nvCxnSpPr>
            <p:cNvPr id="185" name="Connector: Elbow 184">
              <a:extLst>
                <a:ext uri="{FF2B5EF4-FFF2-40B4-BE49-F238E27FC236}">
                  <a16:creationId xmlns:a16="http://schemas.microsoft.com/office/drawing/2014/main" id="{35DD3FE5-73A8-41A7-98DB-1506000796C6}"/>
                </a:ext>
              </a:extLst>
            </p:cNvPr>
            <p:cNvCxnSpPr>
              <a:cxnSpLocks/>
              <a:stCxn id="184" idx="3"/>
              <a:endCxn id="160" idx="1"/>
            </p:cNvCxnSpPr>
            <p:nvPr/>
          </p:nvCxnSpPr>
          <p:spPr>
            <a:xfrm flipV="1">
              <a:off x="7283349" y="1790923"/>
              <a:ext cx="1082941" cy="2591199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B413AA43-B19B-40D0-8436-89F4C1CB462E}"/>
              </a:ext>
            </a:extLst>
          </p:cNvPr>
          <p:cNvGrpSpPr/>
          <p:nvPr/>
        </p:nvGrpSpPr>
        <p:grpSpPr>
          <a:xfrm>
            <a:off x="6865352" y="1309468"/>
            <a:ext cx="2188758" cy="3072654"/>
            <a:chOff x="6238788" y="1309468"/>
            <a:chExt cx="2188758" cy="3072654"/>
          </a:xfrm>
        </p:grpSpPr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F9A0685B-F833-417B-A7A8-F49D0E52A7B7}"/>
                </a:ext>
              </a:extLst>
            </p:cNvPr>
            <p:cNvGrpSpPr/>
            <p:nvPr/>
          </p:nvGrpSpPr>
          <p:grpSpPr>
            <a:xfrm>
              <a:off x="6238788" y="1309468"/>
              <a:ext cx="2188758" cy="1360391"/>
              <a:chOff x="6683199" y="1309468"/>
              <a:chExt cx="2188758" cy="1360391"/>
            </a:xfrm>
          </p:grpSpPr>
          <p:cxnSp>
            <p:nvCxnSpPr>
              <p:cNvPr id="191" name="Straight Arrow Connector 190">
                <a:extLst>
                  <a:ext uri="{FF2B5EF4-FFF2-40B4-BE49-F238E27FC236}">
                    <a16:creationId xmlns:a16="http://schemas.microsoft.com/office/drawing/2014/main" id="{218E753C-9E64-47DA-9ED3-8AED20E7F6B3}"/>
                  </a:ext>
                </a:extLst>
              </p:cNvPr>
              <p:cNvCxnSpPr>
                <a:cxnSpLocks/>
                <a:endCxn id="160" idx="1"/>
              </p:cNvCxnSpPr>
              <p:nvPr/>
            </p:nvCxnSpPr>
            <p:spPr>
              <a:xfrm flipV="1">
                <a:off x="7808428" y="1790923"/>
                <a:ext cx="1063529" cy="325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92" name="Picture 191">
                <a:extLst>
                  <a:ext uri="{FF2B5EF4-FFF2-40B4-BE49-F238E27FC236}">
                    <a16:creationId xmlns:a16="http://schemas.microsoft.com/office/drawing/2014/main" id="{45B2AD9F-EB22-47BA-B196-A9F462760F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3199" y="1309468"/>
                <a:ext cx="959199" cy="959199"/>
              </a:xfrm>
              <a:prstGeom prst="rect">
                <a:avLst/>
              </a:prstGeom>
            </p:spPr>
          </p:pic>
          <p:cxnSp>
            <p:nvCxnSpPr>
              <p:cNvPr id="193" name="Straight Arrow Connector 192">
                <a:extLst>
                  <a:ext uri="{FF2B5EF4-FFF2-40B4-BE49-F238E27FC236}">
                    <a16:creationId xmlns:a16="http://schemas.microsoft.com/office/drawing/2014/main" id="{D402B234-4CDB-4838-B87B-E532D8924489}"/>
                  </a:ext>
                </a:extLst>
              </p:cNvPr>
              <p:cNvCxnSpPr>
                <a:cxnSpLocks/>
                <a:endCxn id="186" idx="0"/>
              </p:cNvCxnSpPr>
              <p:nvPr/>
            </p:nvCxnSpPr>
            <p:spPr>
              <a:xfrm flipH="1">
                <a:off x="7273175" y="2273027"/>
                <a:ext cx="1799" cy="396832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0" name="Connector: Elbow 189">
              <a:extLst>
                <a:ext uri="{FF2B5EF4-FFF2-40B4-BE49-F238E27FC236}">
                  <a16:creationId xmlns:a16="http://schemas.microsoft.com/office/drawing/2014/main" id="{08A0EE30-D28F-43DF-8859-0B079D0D1ADB}"/>
                </a:ext>
              </a:extLst>
            </p:cNvPr>
            <p:cNvCxnSpPr>
              <a:cxnSpLocks/>
              <a:endCxn id="184" idx="1"/>
            </p:cNvCxnSpPr>
            <p:nvPr/>
          </p:nvCxnSpPr>
          <p:spPr>
            <a:xfrm rot="10800000" flipV="1">
              <a:off x="6254972" y="1791248"/>
              <a:ext cx="25952" cy="2590874"/>
            </a:xfrm>
            <a:prstGeom prst="bentConnector3">
              <a:avLst>
                <a:gd name="adj1" fmla="val 980857"/>
              </a:avLst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8054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 animBg="1"/>
      <p:bldP spid="156" grpId="1" animBg="1"/>
      <p:bldP spid="157" grpId="0" animBg="1"/>
      <p:bldP spid="157" grpId="1" animBg="1"/>
      <p:bldP spid="158" grpId="0" animBg="1"/>
      <p:bldP spid="158" grpId="1" animBg="1"/>
      <p:bldP spid="15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A9FBF-10A1-4547-BB16-200B0A41A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Interactions in Context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606C3-E13E-46FC-9DAD-FFF901365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Qualifying Exam</a:t>
            </a:r>
          </a:p>
        </p:txBody>
      </p:sp>
      <p:pic>
        <p:nvPicPr>
          <p:cNvPr id="6" name="Google Shape;312;p16">
            <a:extLst>
              <a:ext uri="{FF2B5EF4-FFF2-40B4-BE49-F238E27FC236}">
                <a16:creationId xmlns:a16="http://schemas.microsoft.com/office/drawing/2014/main" id="{DC78F648-5529-4DA7-9B1E-600DE1C30DD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7692" y="2660809"/>
            <a:ext cx="1795651" cy="179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313;p16">
            <a:extLst>
              <a:ext uri="{FF2B5EF4-FFF2-40B4-BE49-F238E27FC236}">
                <a16:creationId xmlns:a16="http://schemas.microsoft.com/office/drawing/2014/main" id="{C58ED399-CB59-4653-BD1A-072EFAED910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46617" y="2660809"/>
            <a:ext cx="1795651" cy="17956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roup 92">
            <a:extLst>
              <a:ext uri="{FF2B5EF4-FFF2-40B4-BE49-F238E27FC236}">
                <a16:creationId xmlns:a16="http://schemas.microsoft.com/office/drawing/2014/main" id="{E66A93A6-6240-432D-B075-13766B57DB19}"/>
              </a:ext>
            </a:extLst>
          </p:cNvPr>
          <p:cNvGrpSpPr/>
          <p:nvPr/>
        </p:nvGrpSpPr>
        <p:grpSpPr>
          <a:xfrm>
            <a:off x="5075519" y="4456460"/>
            <a:ext cx="6924186" cy="1686648"/>
            <a:chOff x="5075519" y="4456460"/>
            <a:chExt cx="6924186" cy="1686648"/>
          </a:xfrm>
        </p:grpSpPr>
        <p:pic>
          <p:nvPicPr>
            <p:cNvPr id="10" name="Google Shape;316;p16">
              <a:extLst>
                <a:ext uri="{FF2B5EF4-FFF2-40B4-BE49-F238E27FC236}">
                  <a16:creationId xmlns:a16="http://schemas.microsoft.com/office/drawing/2014/main" id="{742ECB2D-92BB-41C0-9513-7771CF5D7352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1105333" y="5248735"/>
              <a:ext cx="894372" cy="8943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319;p16">
              <a:extLst>
                <a:ext uri="{FF2B5EF4-FFF2-40B4-BE49-F238E27FC236}">
                  <a16:creationId xmlns:a16="http://schemas.microsoft.com/office/drawing/2014/main" id="{975A97F8-5FDE-4F0F-AAB9-98D0315B65A1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9055906" y="5249626"/>
              <a:ext cx="892590" cy="89259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7" name="Google Shape;320;p16">
              <a:extLst>
                <a:ext uri="{FF2B5EF4-FFF2-40B4-BE49-F238E27FC236}">
                  <a16:creationId xmlns:a16="http://schemas.microsoft.com/office/drawing/2014/main" id="{CD2DBD3C-F16C-4830-881C-69157004C008}"/>
                </a:ext>
              </a:extLst>
            </p:cNvPr>
            <p:cNvCxnSpPr>
              <a:cxnSpLocks/>
              <a:stCxn id="10" idx="0"/>
              <a:endCxn id="6" idx="2"/>
            </p:cNvCxnSpPr>
            <p:nvPr/>
          </p:nvCxnSpPr>
          <p:spPr>
            <a:xfrm rot="16200000" flipV="1">
              <a:off x="7917882" y="1614097"/>
              <a:ext cx="792275" cy="6477001"/>
            </a:xfrm>
            <a:prstGeom prst="bentConnector3">
              <a:avLst>
                <a:gd name="adj1" fmla="val 50000"/>
              </a:avLst>
            </a:prstGeom>
            <a:noFill/>
            <a:ln w="38100" cap="flat" cmpd="sng">
              <a:solidFill>
                <a:srgbClr val="115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321;p16">
              <a:extLst>
                <a:ext uri="{FF2B5EF4-FFF2-40B4-BE49-F238E27FC236}">
                  <a16:creationId xmlns:a16="http://schemas.microsoft.com/office/drawing/2014/main" id="{CEC1DFEC-896E-498D-B935-518156F577B2}"/>
                </a:ext>
              </a:extLst>
            </p:cNvPr>
            <p:cNvCxnSpPr>
              <a:cxnSpLocks/>
              <a:stCxn id="10" idx="0"/>
              <a:endCxn id="12" idx="2"/>
            </p:cNvCxnSpPr>
            <p:nvPr/>
          </p:nvCxnSpPr>
          <p:spPr>
            <a:xfrm rot="16200000" flipV="1">
              <a:off x="9752344" y="3448560"/>
              <a:ext cx="792275" cy="2808076"/>
            </a:xfrm>
            <a:prstGeom prst="bentConnector3">
              <a:avLst>
                <a:gd name="adj1" fmla="val 50000"/>
              </a:avLst>
            </a:prstGeom>
            <a:noFill/>
            <a:ln w="38100" cap="flat" cmpd="sng">
              <a:solidFill>
                <a:srgbClr val="115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322;p16">
              <a:extLst>
                <a:ext uri="{FF2B5EF4-FFF2-40B4-BE49-F238E27FC236}">
                  <a16:creationId xmlns:a16="http://schemas.microsoft.com/office/drawing/2014/main" id="{25AE9F43-214F-45A0-8F92-AA8EC52A3F00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rot="10800000">
              <a:off x="7846616" y="4579609"/>
              <a:ext cx="1209290" cy="1116312"/>
            </a:xfrm>
            <a:prstGeom prst="bentConnector3">
              <a:avLst>
                <a:gd name="adj1" fmla="val 118904"/>
              </a:avLst>
            </a:prstGeom>
            <a:noFill/>
            <a:ln w="38100" cap="flat" cmpd="sng">
              <a:solidFill>
                <a:srgbClr val="CC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323;p16">
              <a:extLst>
                <a:ext uri="{FF2B5EF4-FFF2-40B4-BE49-F238E27FC236}">
                  <a16:creationId xmlns:a16="http://schemas.microsoft.com/office/drawing/2014/main" id="{04D36A40-EE70-4534-92BA-CFD9621DC8F9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rot="10800000">
              <a:off x="5973342" y="4579609"/>
              <a:ext cx="3082564" cy="1116312"/>
            </a:xfrm>
            <a:prstGeom prst="bentConnector3">
              <a:avLst>
                <a:gd name="adj1" fmla="val 46738"/>
              </a:avLst>
            </a:prstGeom>
            <a:noFill/>
            <a:ln w="38100" cap="flat" cmpd="sng">
              <a:solidFill>
                <a:srgbClr val="CC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3AB69CA-40AA-429C-9122-CB5A403F4F48}"/>
              </a:ext>
            </a:extLst>
          </p:cNvPr>
          <p:cNvGrpSpPr/>
          <p:nvPr/>
        </p:nvGrpSpPr>
        <p:grpSpPr>
          <a:xfrm>
            <a:off x="8744443" y="1434617"/>
            <a:ext cx="3264670" cy="2124018"/>
            <a:chOff x="8744443" y="1434617"/>
            <a:chExt cx="3264670" cy="2124018"/>
          </a:xfrm>
        </p:grpSpPr>
        <p:pic>
          <p:nvPicPr>
            <p:cNvPr id="32" name="Picture 31" descr="Logo&#10;&#10;Description automatically generated">
              <a:extLst>
                <a:ext uri="{FF2B5EF4-FFF2-40B4-BE49-F238E27FC236}">
                  <a16:creationId xmlns:a16="http://schemas.microsoft.com/office/drawing/2014/main" id="{B282EBF2-2D59-4AA4-A93B-78DAD46686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4" b="7601"/>
            <a:stretch/>
          </p:blipFill>
          <p:spPr>
            <a:xfrm>
              <a:off x="10331732" y="1434617"/>
              <a:ext cx="1677381" cy="1426541"/>
            </a:xfrm>
            <a:prstGeom prst="rect">
              <a:avLst/>
            </a:prstGeom>
          </p:spPr>
        </p:pic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404BDD5D-E735-4B39-AD09-B92FB9D019FD}"/>
                </a:ext>
              </a:extLst>
            </p:cNvPr>
            <p:cNvGrpSpPr/>
            <p:nvPr/>
          </p:nvGrpSpPr>
          <p:grpSpPr>
            <a:xfrm>
              <a:off x="8744443" y="1609263"/>
              <a:ext cx="2425980" cy="1949372"/>
              <a:chOff x="8744443" y="1609263"/>
              <a:chExt cx="2425980" cy="1949372"/>
            </a:xfrm>
          </p:grpSpPr>
          <p:sp>
            <p:nvSpPr>
              <p:cNvPr id="23" name="Google Shape;326;p16">
                <a:extLst>
                  <a:ext uri="{FF2B5EF4-FFF2-40B4-BE49-F238E27FC236}">
                    <a16:creationId xmlns:a16="http://schemas.microsoft.com/office/drawing/2014/main" id="{AF241891-21BF-47A3-B09F-71338CFBD7C7}"/>
                  </a:ext>
                </a:extLst>
              </p:cNvPr>
              <p:cNvSpPr txBox="1"/>
              <p:nvPr/>
            </p:nvSpPr>
            <p:spPr>
              <a:xfrm>
                <a:off x="9826448" y="2229958"/>
                <a:ext cx="404700" cy="63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900" dirty="0">
                    <a:latin typeface="Nunito"/>
                    <a:ea typeface="Nunito"/>
                    <a:cs typeface="Nunito"/>
                    <a:sym typeface="Nunito"/>
                  </a:rPr>
                  <a:t>?</a:t>
                </a:r>
                <a:endParaRPr sz="2900" dirty="0"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cxnSp>
            <p:nvCxnSpPr>
              <p:cNvPr id="45" name="Connector: Curved 44">
                <a:extLst>
                  <a:ext uri="{FF2B5EF4-FFF2-40B4-BE49-F238E27FC236}">
                    <a16:creationId xmlns:a16="http://schemas.microsoft.com/office/drawing/2014/main" id="{EAD5BE66-6C8B-40C4-8815-DE009D9FC27F}"/>
                  </a:ext>
                </a:extLst>
              </p:cNvPr>
              <p:cNvCxnSpPr>
                <a:cxnSpLocks/>
                <a:endCxn id="12" idx="0"/>
              </p:cNvCxnSpPr>
              <p:nvPr/>
            </p:nvCxnSpPr>
            <p:spPr>
              <a:xfrm rot="10800000" flipV="1">
                <a:off x="8744443" y="1609263"/>
                <a:ext cx="1831484" cy="1051546"/>
              </a:xfrm>
              <a:prstGeom prst="curvedConnector2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nector: Curved 45">
                <a:extLst>
                  <a:ext uri="{FF2B5EF4-FFF2-40B4-BE49-F238E27FC236}">
                    <a16:creationId xmlns:a16="http://schemas.microsoft.com/office/drawing/2014/main" id="{1DAA9920-9918-4B27-95E2-2ED159CF70E8}"/>
                  </a:ext>
                </a:extLst>
              </p:cNvPr>
              <p:cNvCxnSpPr>
                <a:cxnSpLocks/>
                <a:stCxn id="12" idx="3"/>
                <a:endCxn id="32" idx="2"/>
              </p:cNvCxnSpPr>
              <p:nvPr/>
            </p:nvCxnSpPr>
            <p:spPr>
              <a:xfrm flipV="1">
                <a:off x="9642268" y="2861158"/>
                <a:ext cx="1528155" cy="697477"/>
              </a:xfrm>
              <a:prstGeom prst="curvedConnector2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D7FB04F-D681-41C9-B7F7-6696A36CBD33}"/>
              </a:ext>
            </a:extLst>
          </p:cNvPr>
          <p:cNvGrpSpPr/>
          <p:nvPr/>
        </p:nvGrpSpPr>
        <p:grpSpPr>
          <a:xfrm>
            <a:off x="5973343" y="3347809"/>
            <a:ext cx="1787549" cy="631200"/>
            <a:chOff x="5973343" y="3243034"/>
            <a:chExt cx="1787549" cy="631200"/>
          </a:xfrm>
        </p:grpSpPr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63D5EB55-1785-4226-B03C-0817DF632D1A}"/>
                </a:ext>
              </a:extLst>
            </p:cNvPr>
            <p:cNvCxnSpPr>
              <a:cxnSpLocks/>
            </p:cNvCxnSpPr>
            <p:nvPr/>
          </p:nvCxnSpPr>
          <p:spPr>
            <a:xfrm>
              <a:off x="5973343" y="3270768"/>
              <a:ext cx="1787549" cy="0"/>
            </a:xfrm>
            <a:prstGeom prst="straightConnector1">
              <a:avLst/>
            </a:prstGeom>
            <a:ln>
              <a:solidFill>
                <a:schemeClr val="tx2"/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A21B9D16-470A-4B01-90FC-5AB815C424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73343" y="3854970"/>
              <a:ext cx="1787549" cy="0"/>
            </a:xfrm>
            <a:prstGeom prst="straightConnector1">
              <a:avLst/>
            </a:prstGeom>
            <a:ln>
              <a:solidFill>
                <a:schemeClr val="tx2"/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Google Shape;326;p16">
              <a:extLst>
                <a:ext uri="{FF2B5EF4-FFF2-40B4-BE49-F238E27FC236}">
                  <a16:creationId xmlns:a16="http://schemas.microsoft.com/office/drawing/2014/main" id="{EFA706FD-1B93-4718-86DC-2D5689F05141}"/>
                </a:ext>
              </a:extLst>
            </p:cNvPr>
            <p:cNvSpPr txBox="1"/>
            <p:nvPr/>
          </p:nvSpPr>
          <p:spPr>
            <a:xfrm>
              <a:off x="6645850" y="3243034"/>
              <a:ext cx="404700" cy="63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900" dirty="0">
                  <a:latin typeface="Nunito"/>
                  <a:ea typeface="Nunito"/>
                  <a:cs typeface="Nunito"/>
                  <a:sym typeface="Nunito"/>
                </a:rPr>
                <a:t>?</a:t>
              </a:r>
              <a:endParaRPr sz="2900" dirty="0"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15CC45C-16A3-4274-8649-A802A50EB93F}"/>
              </a:ext>
            </a:extLst>
          </p:cNvPr>
          <p:cNvGrpSpPr/>
          <p:nvPr/>
        </p:nvGrpSpPr>
        <p:grpSpPr>
          <a:xfrm>
            <a:off x="4441686" y="1366757"/>
            <a:ext cx="3300153" cy="1887006"/>
            <a:chOff x="4441686" y="1366757"/>
            <a:chExt cx="3300153" cy="1887006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D48C9F3-9597-445C-91DC-BE9CA4959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41686" y="1366757"/>
              <a:ext cx="919546" cy="919546"/>
            </a:xfrm>
            <a:prstGeom prst="rect">
              <a:avLst/>
            </a:prstGeom>
          </p:spPr>
        </p:pic>
        <p:sp>
          <p:nvSpPr>
            <p:cNvPr id="76" name="Left Brace 75">
              <a:extLst>
                <a:ext uri="{FF2B5EF4-FFF2-40B4-BE49-F238E27FC236}">
                  <a16:creationId xmlns:a16="http://schemas.microsoft.com/office/drawing/2014/main" id="{184A0B90-43F3-4E9B-B239-6763C3F3BB3E}"/>
                </a:ext>
              </a:extLst>
            </p:cNvPr>
            <p:cNvSpPr/>
            <p:nvPr/>
          </p:nvSpPr>
          <p:spPr>
            <a:xfrm rot="5400000">
              <a:off x="6679766" y="2191689"/>
              <a:ext cx="354956" cy="1769191"/>
            </a:xfrm>
            <a:prstGeom prst="leftBrac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7" name="Google Shape;323;p16">
              <a:extLst>
                <a:ext uri="{FF2B5EF4-FFF2-40B4-BE49-F238E27FC236}">
                  <a16:creationId xmlns:a16="http://schemas.microsoft.com/office/drawing/2014/main" id="{E24B5D85-EC20-44E8-B113-0EBAF6B51C29}"/>
                </a:ext>
              </a:extLst>
            </p:cNvPr>
            <p:cNvCxnSpPr>
              <a:cxnSpLocks/>
              <a:stCxn id="76" idx="1"/>
              <a:endCxn id="24" idx="2"/>
            </p:cNvCxnSpPr>
            <p:nvPr/>
          </p:nvCxnSpPr>
          <p:spPr>
            <a:xfrm rot="16200000" flipV="1">
              <a:off x="5573100" y="1614662"/>
              <a:ext cx="612504" cy="1955785"/>
            </a:xfrm>
            <a:prstGeom prst="bentConnector5">
              <a:avLst>
                <a:gd name="adj1" fmla="val 37322"/>
                <a:gd name="adj2" fmla="val 48"/>
                <a:gd name="adj3" fmla="val 86780"/>
              </a:avLst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99DF8224-45C0-4922-930C-CE0D658A5DA4}"/>
              </a:ext>
            </a:extLst>
          </p:cNvPr>
          <p:cNvGrpSpPr/>
          <p:nvPr/>
        </p:nvGrpSpPr>
        <p:grpSpPr>
          <a:xfrm>
            <a:off x="6362007" y="1228342"/>
            <a:ext cx="2005800" cy="1670466"/>
            <a:chOff x="6362007" y="1228342"/>
            <a:chExt cx="2005800" cy="1670466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684E7CF1-E64C-443C-BEAE-D5F035CB1CA5}"/>
                </a:ext>
              </a:extLst>
            </p:cNvPr>
            <p:cNvGrpSpPr/>
            <p:nvPr/>
          </p:nvGrpSpPr>
          <p:grpSpPr>
            <a:xfrm>
              <a:off x="6362007" y="1228342"/>
              <a:ext cx="2005800" cy="812475"/>
              <a:chOff x="4014468" y="1209296"/>
              <a:chExt cx="2005800" cy="812475"/>
            </a:xfrm>
          </p:grpSpPr>
          <p:pic>
            <p:nvPicPr>
              <p:cNvPr id="27" name="Picture 26" descr="Icon&#10;&#10;Description automatically generated">
                <a:extLst>
                  <a:ext uri="{FF2B5EF4-FFF2-40B4-BE49-F238E27FC236}">
                    <a16:creationId xmlns:a16="http://schemas.microsoft.com/office/drawing/2014/main" id="{0BCA0DC9-557E-4D15-B5C3-DB492A48FC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14468" y="1209297"/>
                <a:ext cx="812474" cy="812474"/>
              </a:xfrm>
              <a:prstGeom prst="rect">
                <a:avLst/>
              </a:prstGeom>
            </p:spPr>
          </p:pic>
          <p:pic>
            <p:nvPicPr>
              <p:cNvPr id="30" name="Picture 29" descr="A picture containing logo&#10;&#10;Description automatically generated">
                <a:extLst>
                  <a:ext uri="{FF2B5EF4-FFF2-40B4-BE49-F238E27FC236}">
                    <a16:creationId xmlns:a16="http://schemas.microsoft.com/office/drawing/2014/main" id="{EB707D02-C172-4ADB-89EA-D0CB451752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07794" y="1209296"/>
                <a:ext cx="812474" cy="812474"/>
              </a:xfrm>
              <a:prstGeom prst="rect">
                <a:avLst/>
              </a:prstGeom>
            </p:spPr>
          </p:pic>
          <p:sp>
            <p:nvSpPr>
              <p:cNvPr id="74" name="Google Shape;326;p16">
                <a:extLst>
                  <a:ext uri="{FF2B5EF4-FFF2-40B4-BE49-F238E27FC236}">
                    <a16:creationId xmlns:a16="http://schemas.microsoft.com/office/drawing/2014/main" id="{CD96ABD4-8782-45B6-BEA1-7A553AC89A7E}"/>
                  </a:ext>
                </a:extLst>
              </p:cNvPr>
              <p:cNvSpPr txBox="1"/>
              <p:nvPr/>
            </p:nvSpPr>
            <p:spPr>
              <a:xfrm>
                <a:off x="4826942" y="1409222"/>
                <a:ext cx="380852" cy="4000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400" dirty="0">
                    <a:latin typeface="Nunito"/>
                    <a:ea typeface="Nunito"/>
                    <a:cs typeface="Nunito"/>
                    <a:sym typeface="Nunito"/>
                  </a:rPr>
                  <a:t>vs.</a:t>
                </a:r>
                <a:endParaRPr sz="1400" dirty="0"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</p:grpSp>
        <p:cxnSp>
          <p:nvCxnSpPr>
            <p:cNvPr id="80" name="Google Shape;323;p16">
              <a:extLst>
                <a:ext uri="{FF2B5EF4-FFF2-40B4-BE49-F238E27FC236}">
                  <a16:creationId xmlns:a16="http://schemas.microsoft.com/office/drawing/2014/main" id="{64893C8D-8C01-4276-8AD0-58E7E7B7A258}"/>
                </a:ext>
              </a:extLst>
            </p:cNvPr>
            <p:cNvCxnSpPr>
              <a:cxnSpLocks/>
              <a:stCxn id="76" idx="1"/>
              <a:endCxn id="74" idx="2"/>
            </p:cNvCxnSpPr>
            <p:nvPr/>
          </p:nvCxnSpPr>
          <p:spPr>
            <a:xfrm rot="5400000" flipH="1" flipV="1">
              <a:off x="6575845" y="2109746"/>
              <a:ext cx="1070460" cy="507663"/>
            </a:xfrm>
            <a:prstGeom prst="bentConnector3">
              <a:avLst>
                <a:gd name="adj1" fmla="val 49775"/>
              </a:avLst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9" name="Content Placeholder 1">
            <a:extLst>
              <a:ext uri="{FF2B5EF4-FFF2-40B4-BE49-F238E27FC236}">
                <a16:creationId xmlns:a16="http://schemas.microsoft.com/office/drawing/2014/main" id="{8DEABB33-3427-4129-9C48-239E474B6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0"/>
            <a:ext cx="3977149" cy="4838699"/>
          </a:xfrm>
        </p:spPr>
        <p:txBody>
          <a:bodyPr/>
          <a:lstStyle/>
          <a:p>
            <a:r>
              <a:rPr lang="en-GB" dirty="0"/>
              <a:t>Shaped by a multitude of factors:</a:t>
            </a:r>
          </a:p>
          <a:p>
            <a:pPr marL="444500" lvl="1" indent="-261938"/>
            <a:r>
              <a:rPr lang="en-GB" b="1" dirty="0"/>
              <a:t>Climate</a:t>
            </a:r>
          </a:p>
          <a:p>
            <a:pPr marL="444500" lvl="2" indent="-87313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Do species share locations?</a:t>
            </a:r>
            <a:endParaRPr lang="en-GB" dirty="0"/>
          </a:p>
          <a:p>
            <a:pPr marL="444500" lvl="1" indent="-261938"/>
            <a:r>
              <a:rPr lang="en-GB" b="1" dirty="0"/>
              <a:t>Phylogeny</a:t>
            </a:r>
          </a:p>
          <a:p>
            <a:pPr marL="444500" lvl="2" indent="-87313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Do species share evolutionary history?</a:t>
            </a:r>
            <a:endParaRPr lang="en-GB" dirty="0"/>
          </a:p>
          <a:p>
            <a:pPr marL="444500" lvl="1" indent="-261938"/>
            <a:r>
              <a:rPr lang="en-GB" b="1" dirty="0"/>
              <a:t>Functional Traits</a:t>
            </a:r>
          </a:p>
          <a:p>
            <a:pPr marL="444500" lvl="2" indent="-87313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How similar are species?</a:t>
            </a:r>
          </a:p>
          <a:p>
            <a:pPr marL="357187" lvl="2" indent="0">
              <a:buNone/>
            </a:pPr>
            <a:endParaRPr lang="en-GB" dirty="0"/>
          </a:p>
          <a:p>
            <a:r>
              <a:rPr lang="en-GB" dirty="0"/>
              <a:t>Complexity increases when adding:</a:t>
            </a:r>
          </a:p>
          <a:p>
            <a:pPr marL="444500" lvl="1" indent="-261938"/>
            <a:r>
              <a:rPr lang="en-GB" dirty="0">
                <a:solidFill>
                  <a:srgbClr val="000000">
                    <a:lumMod val="95000"/>
                    <a:lumOff val="5000"/>
                  </a:srgbClr>
                </a:solidFill>
              </a:rPr>
              <a:t>Species</a:t>
            </a:r>
          </a:p>
          <a:p>
            <a:pPr marL="444500" lvl="1" indent="-261938"/>
            <a:r>
              <a:rPr lang="en-GB" dirty="0">
                <a:solidFill>
                  <a:srgbClr val="000000">
                    <a:lumMod val="95000"/>
                    <a:lumOff val="5000"/>
                  </a:srgbClr>
                </a:solidFill>
              </a:rPr>
              <a:t>Trophic Levels</a:t>
            </a:r>
          </a:p>
          <a:p>
            <a:pPr marL="444500" lvl="1" indent="-261938"/>
            <a:r>
              <a:rPr lang="en-GB" dirty="0">
                <a:solidFill>
                  <a:srgbClr val="000000">
                    <a:lumMod val="95000"/>
                    <a:lumOff val="5000"/>
                  </a:srgbClr>
                </a:solidFill>
              </a:rPr>
              <a:t>Climatic Variables</a:t>
            </a:r>
          </a:p>
          <a:p>
            <a:pPr marL="444500" lvl="1" indent="-261938"/>
            <a:r>
              <a:rPr lang="en-GB" dirty="0">
                <a:solidFill>
                  <a:srgbClr val="000000">
                    <a:lumMod val="95000"/>
                    <a:lumOff val="5000"/>
                  </a:srgbClr>
                </a:solidFill>
              </a:rPr>
              <a:t>Functional Traits</a:t>
            </a:r>
          </a:p>
          <a:p>
            <a:endParaRPr lang="en-GB" sz="100" dirty="0"/>
          </a:p>
          <a:p>
            <a:pPr marL="457200" lvl="1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3059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13950BE-63B8-4942-8A1B-F1D26D6D0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0"/>
            <a:ext cx="5921433" cy="483869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GB" b="1" dirty="0"/>
              <a:t>Site-Based</a:t>
            </a:r>
          </a:p>
          <a:p>
            <a:r>
              <a:rPr lang="en-GB" dirty="0"/>
              <a:t>Observations of direct interactions in nature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Immense data and sampling requirements</a:t>
            </a:r>
          </a:p>
          <a:p>
            <a:r>
              <a:rPr lang="en-GB" dirty="0"/>
              <a:t>Constrained to a limited number of species and geographical scale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98B737-6481-4DBB-A799-D6324949F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Studying Biological Interactions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031F1E-A272-4B0A-97CD-9A63A85C2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Qualifying Exam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7F7B0E0B-2F21-4486-BC28-A3024BB574B0}"/>
              </a:ext>
            </a:extLst>
          </p:cNvPr>
          <p:cNvSpPr txBox="1">
            <a:spLocks/>
          </p:cNvSpPr>
          <p:nvPr/>
        </p:nvSpPr>
        <p:spPr>
          <a:xfrm>
            <a:off x="6095999" y="1333499"/>
            <a:ext cx="5921433" cy="48386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/>
              <a:t>Biogeographical/Macroecological</a:t>
            </a:r>
          </a:p>
          <a:p>
            <a:r>
              <a:rPr lang="en-GB" dirty="0">
                <a:sym typeface="Wingdings" panose="05000000000000000000" pitchFamily="2" charset="2"/>
              </a:rPr>
              <a:t>Inference of interactions from co-occurrences</a:t>
            </a:r>
          </a:p>
          <a:p>
            <a:r>
              <a:rPr lang="en-GB" dirty="0">
                <a:sym typeface="Wingdings" panose="05000000000000000000" pitchFamily="2" charset="2"/>
              </a:rPr>
              <a:t>Limited only by data availability</a:t>
            </a:r>
          </a:p>
          <a:p>
            <a:r>
              <a:rPr lang="en-GB" dirty="0">
                <a:sym typeface="Wingdings" panose="05000000000000000000" pitchFamily="2" charset="2"/>
              </a:rPr>
              <a:t>Scalable:</a:t>
            </a:r>
          </a:p>
          <a:p>
            <a:pPr lvl="1"/>
            <a:r>
              <a:rPr lang="en-GB" dirty="0"/>
              <a:t>Highly-Localised </a:t>
            </a:r>
            <a:r>
              <a:rPr lang="en-GB" sz="1100" dirty="0">
                <a:latin typeface="+mn-lt"/>
              </a:rPr>
              <a:t>(González‐Castro et al., 2021)</a:t>
            </a:r>
          </a:p>
          <a:p>
            <a:pPr lvl="1"/>
            <a:r>
              <a:rPr lang="en-GB" dirty="0"/>
              <a:t>Biogeographical Regions </a:t>
            </a:r>
            <a:r>
              <a:rPr lang="en-GB" sz="1100" dirty="0">
                <a:latin typeface="+mn-lt"/>
              </a:rPr>
              <a:t>(</a:t>
            </a:r>
            <a:r>
              <a:rPr lang="en-GB" sz="1100" dirty="0" err="1">
                <a:latin typeface="+mn-lt"/>
              </a:rPr>
              <a:t>Galiana</a:t>
            </a:r>
            <a:r>
              <a:rPr lang="en-GB" sz="1100" dirty="0">
                <a:latin typeface="+mn-lt"/>
              </a:rPr>
              <a:t> et al., 2021)</a:t>
            </a:r>
            <a:endParaRPr lang="en-GB" sz="1100" dirty="0">
              <a:latin typeface="+mn-lt"/>
              <a:sym typeface="Wingdings" panose="05000000000000000000" pitchFamily="2" charset="2"/>
            </a:endParaRPr>
          </a:p>
          <a:p>
            <a:pPr lvl="1"/>
            <a:r>
              <a:rPr lang="en-GB" dirty="0">
                <a:sym typeface="Wingdings" panose="05000000000000000000" pitchFamily="2" charset="2"/>
              </a:rPr>
              <a:t>Biogeographical Realm </a:t>
            </a:r>
            <a:r>
              <a:rPr lang="en-GB" sz="1100" dirty="0">
                <a:latin typeface="+mn-lt"/>
                <a:sym typeface="Wingdings" panose="05000000000000000000" pitchFamily="2" charset="2"/>
              </a:rPr>
              <a:t>(</a:t>
            </a:r>
            <a:r>
              <a:rPr lang="en-GB" sz="1100" dirty="0" err="1">
                <a:latin typeface="+mn-lt"/>
                <a:sym typeface="Wingdings" panose="05000000000000000000" pitchFamily="2" charset="2"/>
              </a:rPr>
              <a:t>Morueta</a:t>
            </a:r>
            <a:r>
              <a:rPr lang="en-GB" sz="1100" dirty="0">
                <a:latin typeface="+mn-lt"/>
                <a:sym typeface="Wingdings" panose="05000000000000000000" pitchFamily="2" charset="2"/>
              </a:rPr>
              <a:t>-Holme et al., 2016)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Potentially executable at global scale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Data needs and potential at different scales</a:t>
            </a:r>
          </a:p>
          <a:p>
            <a:pPr marL="0" indent="0">
              <a:buNone/>
            </a:pPr>
            <a:endParaRPr lang="en-GB" sz="2000" dirty="0">
              <a:sym typeface="Wingdings" panose="05000000000000000000" pitchFamily="2" charset="2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BBAFB8B-8E7A-4ED9-8984-5C6EDAD86228}"/>
              </a:ext>
            </a:extLst>
          </p:cNvPr>
          <p:cNvGrpSpPr/>
          <p:nvPr/>
        </p:nvGrpSpPr>
        <p:grpSpPr>
          <a:xfrm>
            <a:off x="400991" y="2240140"/>
            <a:ext cx="4292930" cy="2836564"/>
            <a:chOff x="174567" y="2708364"/>
            <a:chExt cx="5070967" cy="335065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C238240-5437-404B-BD4B-49EFD635EE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89236" y="1693696"/>
              <a:ext cx="3041629" cy="507096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53576EB-99ED-4A34-8DF2-DA3D80726C75}"/>
                </a:ext>
              </a:extLst>
            </p:cNvPr>
            <p:cNvSpPr/>
            <p:nvPr/>
          </p:nvSpPr>
          <p:spPr>
            <a:xfrm>
              <a:off x="174567" y="5749994"/>
              <a:ext cx="5070967" cy="3090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00000"/>
                </a:lnSpc>
              </a:pPr>
              <a:r>
                <a:rPr lang="en-GB" sz="1100" dirty="0"/>
                <a:t>de Santiago-Hernández et al., 2019</a:t>
              </a:r>
              <a:endParaRPr lang="en-US" sz="800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A56F570-1076-44D4-A25F-9611F4CD7C8D}"/>
              </a:ext>
            </a:extLst>
          </p:cNvPr>
          <p:cNvSpPr txBox="1"/>
          <p:nvPr/>
        </p:nvSpPr>
        <p:spPr>
          <a:xfrm>
            <a:off x="6095999" y="5075001"/>
            <a:ext cx="5921433" cy="772107"/>
          </a:xfrm>
          <a:prstGeom prst="rect">
            <a:avLst/>
          </a:prstGeom>
          <a:solidFill>
            <a:srgbClr val="003300"/>
          </a:solidFill>
          <a:ln w="12700">
            <a:solidFill>
              <a:schemeClr val="tx2"/>
            </a:solidFill>
          </a:ln>
        </p:spPr>
        <p:txBody>
          <a:bodyPr wrap="square" lIns="108000" tIns="108000" rIns="108000" bIns="10800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Macroecological perspective poised to address large-scale issues of the Anthropocene.</a:t>
            </a:r>
            <a:endParaRPr lang="en-GB" dirty="0">
              <a:solidFill>
                <a:schemeClr val="bg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2662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ECF0ED-261F-4507-825C-2F8A8B304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15342"/>
            <a:ext cx="6319140" cy="4896533"/>
          </a:xfrm>
        </p:spPr>
        <p:txBody>
          <a:bodyPr>
            <a:normAutofit/>
          </a:bodyPr>
          <a:lstStyle/>
          <a:p>
            <a:pPr>
              <a:spcBef>
                <a:spcPts val="3000"/>
              </a:spcBef>
            </a:pPr>
            <a:r>
              <a:rPr lang="en-GB" dirty="0"/>
              <a:t>Observing ecological interactions is labour-intensive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GB" dirty="0">
                <a:sym typeface="Wingdings" panose="05000000000000000000" pitchFamily="2" charset="2"/>
              </a:rPr>
              <a:t> Intractable at macroecological scales</a:t>
            </a:r>
            <a:endParaRPr lang="en-GB" dirty="0"/>
          </a:p>
          <a:p>
            <a:pPr>
              <a:spcBef>
                <a:spcPts val="3000"/>
              </a:spcBef>
            </a:pPr>
            <a:r>
              <a:rPr lang="en-GB" dirty="0"/>
              <a:t>Multiple </a:t>
            </a:r>
            <a:r>
              <a:rPr lang="en-GB" b="1" dirty="0"/>
              <a:t>frameworks for association/interaction inference</a:t>
            </a:r>
            <a:r>
              <a:rPr lang="en-GB" dirty="0"/>
              <a:t> have been proposed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Most analyse co-occurrence patterns</a:t>
            </a:r>
          </a:p>
          <a:p>
            <a:pPr>
              <a:spcBef>
                <a:spcPts val="3000"/>
              </a:spcBef>
            </a:pPr>
            <a:r>
              <a:rPr lang="en-GB" dirty="0"/>
              <a:t>Co-Occurrence based methods for association/interaction inference have been critiqued</a:t>
            </a:r>
          </a:p>
          <a:p>
            <a:pPr>
              <a:spcBef>
                <a:spcPts val="3000"/>
              </a:spcBef>
            </a:pPr>
            <a:r>
              <a:rPr lang="en-GB" b="1" dirty="0"/>
              <a:t>Research Questions:</a:t>
            </a:r>
          </a:p>
          <a:p>
            <a:pPr marL="0" indent="0">
              <a:spcBef>
                <a:spcPts val="600"/>
              </a:spcBef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A249A8-B746-4019-BD4E-98ECEA0AD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Inference of Ecological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FF50A-9297-4323-A7B7-12F732695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2E065B-195E-4635-BB7A-420F15223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D96BBD-A66B-4B9D-8C56-BEFC28EA96A7}"/>
              </a:ext>
            </a:extLst>
          </p:cNvPr>
          <p:cNvSpPr txBox="1"/>
          <p:nvPr/>
        </p:nvSpPr>
        <p:spPr>
          <a:xfrm>
            <a:off x="6493707" y="1361128"/>
            <a:ext cx="5523725" cy="400110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  <a:sym typeface="Wingdings" panose="05000000000000000000" pitchFamily="2" charset="2"/>
              </a:rPr>
              <a:t> </a:t>
            </a: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  <a:sym typeface="Wingdings" panose="05000000000000000000" pitchFamily="2" charset="2"/>
              </a:rPr>
              <a:t>Statistical inference </a:t>
            </a:r>
            <a:r>
              <a:rPr kumimoji="0" lang="en-GB" sz="20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  <a:sym typeface="Wingdings" panose="05000000000000000000" pitchFamily="2" charset="2"/>
              </a:rPr>
              <a:t>o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  <a:sym typeface="Wingdings" panose="05000000000000000000" pitchFamily="2" charset="2"/>
              </a:rPr>
              <a:t>f ecological networks</a:t>
            </a:r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961A869-6BFB-4DDF-BA03-0BCE92F8CC79}"/>
              </a:ext>
            </a:extLst>
          </p:cNvPr>
          <p:cNvGrpSpPr/>
          <p:nvPr/>
        </p:nvGrpSpPr>
        <p:grpSpPr>
          <a:xfrm>
            <a:off x="6493707" y="3547965"/>
            <a:ext cx="5523725" cy="1680161"/>
            <a:chOff x="5326972" y="2743746"/>
            <a:chExt cx="6690460" cy="203504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C0A8261-D71F-488B-8230-5BACB39E9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26972" y="2743746"/>
              <a:ext cx="6690460" cy="137050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8851306-729B-4453-A196-270F54AB56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26972" y="4119641"/>
              <a:ext cx="1753009" cy="659154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2D2FA1C-B6C2-4584-9C8C-0EB6CE0DA3A5}"/>
              </a:ext>
            </a:extLst>
          </p:cNvPr>
          <p:cNvGrpSpPr/>
          <p:nvPr/>
        </p:nvGrpSpPr>
        <p:grpSpPr>
          <a:xfrm>
            <a:off x="6493707" y="2055319"/>
            <a:ext cx="5491469" cy="1295701"/>
            <a:chOff x="6493707" y="2182759"/>
            <a:chExt cx="5491469" cy="1295701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D74D2F0-E327-43F6-B88A-01EF12644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93707" y="2182759"/>
              <a:ext cx="2540701" cy="544206"/>
            </a:xfrm>
            <a:prstGeom prst="rect">
              <a:avLst/>
            </a:prstGeom>
            <a:ln>
              <a:solidFill>
                <a:srgbClr val="838383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8DF5327-3C3F-4A88-B942-1557C88DCE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29030" y="2191169"/>
              <a:ext cx="2356146" cy="544207"/>
            </a:xfrm>
            <a:prstGeom prst="rect">
              <a:avLst/>
            </a:prstGeom>
            <a:ln>
              <a:solidFill>
                <a:srgbClr val="838383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EB08C9D-0C72-4C2E-9BEF-D9169A0A5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93707" y="2837118"/>
              <a:ext cx="2540701" cy="641342"/>
            </a:xfrm>
            <a:prstGeom prst="rect">
              <a:avLst/>
            </a:prstGeom>
            <a:ln>
              <a:solidFill>
                <a:srgbClr val="838383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B14D044-94EB-4EDC-8FEE-BECA8AC5B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618606" y="2837118"/>
              <a:ext cx="2366569" cy="352371"/>
            </a:xfrm>
            <a:prstGeom prst="rect">
              <a:avLst/>
            </a:prstGeom>
            <a:ln>
              <a:solidFill>
                <a:srgbClr val="838383"/>
              </a:solidFill>
            </a:ln>
          </p:spPr>
        </p:pic>
      </p:grpSp>
      <p:graphicFrame>
        <p:nvGraphicFramePr>
          <p:cNvPr id="22" name="Table 22">
            <a:extLst>
              <a:ext uri="{FF2B5EF4-FFF2-40B4-BE49-F238E27FC236}">
                <a16:creationId xmlns:a16="http://schemas.microsoft.com/office/drawing/2014/main" id="{93966FE2-3F71-46E9-B802-A30DF2FCE4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48926"/>
              </p:ext>
            </p:extLst>
          </p:nvPr>
        </p:nvGraphicFramePr>
        <p:xfrm>
          <a:off x="6759713" y="5449875"/>
          <a:ext cx="4991712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5906">
                  <a:extLst>
                    <a:ext uri="{9D8B030D-6E8A-4147-A177-3AD203B41FA5}">
                      <a16:colId xmlns:a16="http://schemas.microsoft.com/office/drawing/2014/main" val="1212772353"/>
                    </a:ext>
                  </a:extLst>
                </a:gridCol>
                <a:gridCol w="4405806">
                  <a:extLst>
                    <a:ext uri="{9D8B030D-6E8A-4147-A177-3AD203B41FA5}">
                      <a16:colId xmlns:a16="http://schemas.microsoft.com/office/drawing/2014/main" val="41808780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>
                          <a:solidFill>
                            <a:schemeClr val="bg2"/>
                          </a:solidFill>
                        </a:rPr>
                        <a:t>II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How </a:t>
                      </a:r>
                      <a:r>
                        <a:rPr kumimoji="0" lang="en-US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scalable</a:t>
                      </a:r>
                      <a:r>
                        <a:rPr kumimoji="0" lang="en-US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 are </a:t>
                      </a:r>
                      <a:r>
                        <a:rPr kumimoji="0" lang="en-US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inference methods</a:t>
                      </a:r>
                      <a:r>
                        <a:rPr kumimoji="0" lang="en-US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 and their networks?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61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848775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28DA8D50-30F1-4AFB-BDDE-344879AD55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046451"/>
              </p:ext>
            </p:extLst>
          </p:nvPr>
        </p:nvGraphicFramePr>
        <p:xfrm>
          <a:off x="838281" y="5068875"/>
          <a:ext cx="4991712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5906">
                  <a:extLst>
                    <a:ext uri="{9D8B030D-6E8A-4147-A177-3AD203B41FA5}">
                      <a16:colId xmlns:a16="http://schemas.microsoft.com/office/drawing/2014/main" val="1212772353"/>
                    </a:ext>
                  </a:extLst>
                </a:gridCol>
                <a:gridCol w="4405806">
                  <a:extLst>
                    <a:ext uri="{9D8B030D-6E8A-4147-A177-3AD203B41FA5}">
                      <a16:colId xmlns:a16="http://schemas.microsoft.com/office/drawing/2014/main" val="41808780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>
                          <a:solidFill>
                            <a:schemeClr val="bg2"/>
                          </a:solidFill>
                        </a:rPr>
                        <a:t>I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How relevant is the </a:t>
                      </a:r>
                      <a:r>
                        <a:rPr kumimoji="0" lang="en-US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choice of inference method</a:t>
                      </a:r>
                      <a:r>
                        <a:rPr kumimoji="0" lang="en-US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61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848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8455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49AEAE-2F6D-4D62-87FB-57C01BDA1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Methodological Perspective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25CF09-9E26-4658-A272-9C9493F21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Qualifying Exam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8A8FE7A-21B1-47A7-A9AC-330B010372E2}"/>
              </a:ext>
            </a:extLst>
          </p:cNvPr>
          <p:cNvGrpSpPr/>
          <p:nvPr/>
        </p:nvGrpSpPr>
        <p:grpSpPr>
          <a:xfrm>
            <a:off x="0" y="971404"/>
            <a:ext cx="12192000" cy="63125"/>
            <a:chOff x="507492" y="1501519"/>
            <a:chExt cx="8129016" cy="63125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3DDB1F1-F222-4CDF-88EE-05BAC8E6B733}"/>
                </a:ext>
              </a:extLst>
            </p:cNvPr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rgbClr val="10A055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724FC75-F7FD-4E46-A53A-DE29FE701649}"/>
                </a:ext>
              </a:extLst>
            </p:cNvPr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rgbClr val="10A055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8078147D-03C4-4F33-90C2-AF38CC28F2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04631"/>
              </p:ext>
            </p:extLst>
          </p:nvPr>
        </p:nvGraphicFramePr>
        <p:xfrm>
          <a:off x="174568" y="1585397"/>
          <a:ext cx="11842864" cy="39666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984665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Rectangle 181">
            <a:extLst>
              <a:ext uri="{FF2B5EF4-FFF2-40B4-BE49-F238E27FC236}">
                <a16:creationId xmlns:a16="http://schemas.microsoft.com/office/drawing/2014/main" id="{EC073C39-B0D3-4EEC-A286-6BE57F0CC2A8}"/>
              </a:ext>
            </a:extLst>
          </p:cNvPr>
          <p:cNvSpPr/>
          <p:nvPr/>
        </p:nvSpPr>
        <p:spPr>
          <a:xfrm rot="16200000">
            <a:off x="9691227" y="4764291"/>
            <a:ext cx="603590" cy="1763045"/>
          </a:xfrm>
          <a:prstGeom prst="rect">
            <a:avLst/>
          </a:prstGeom>
          <a:solidFill>
            <a:srgbClr val="9C242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1EAD96-32A6-4E3E-B507-3F0F93E75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 of the PhD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D7154-FCA0-496E-AF57-46C8BDE51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Qualifying Exam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0BD8E-94EA-453C-8E8D-313F93FCD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05/07/2021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A219901-4327-4D91-AD1D-674F7552DA5B}"/>
              </a:ext>
            </a:extLst>
          </p:cNvPr>
          <p:cNvGrpSpPr/>
          <p:nvPr/>
        </p:nvGrpSpPr>
        <p:grpSpPr>
          <a:xfrm>
            <a:off x="5075517" y="4771633"/>
            <a:ext cx="6924188" cy="1563499"/>
            <a:chOff x="5075517" y="4579609"/>
            <a:chExt cx="6924188" cy="1563499"/>
          </a:xfrm>
        </p:grpSpPr>
        <p:pic>
          <p:nvPicPr>
            <p:cNvPr id="22" name="Google Shape;316;p16">
              <a:extLst>
                <a:ext uri="{FF2B5EF4-FFF2-40B4-BE49-F238E27FC236}">
                  <a16:creationId xmlns:a16="http://schemas.microsoft.com/office/drawing/2014/main" id="{D7BE7D88-A176-45D8-9F22-56EBEF7A2E12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105333" y="5248735"/>
              <a:ext cx="894372" cy="8943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319;p16">
              <a:extLst>
                <a:ext uri="{FF2B5EF4-FFF2-40B4-BE49-F238E27FC236}">
                  <a16:creationId xmlns:a16="http://schemas.microsoft.com/office/drawing/2014/main" id="{6E571C35-C598-4124-820C-D63C3C269304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055908" y="5249627"/>
              <a:ext cx="892590" cy="892591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" name="Google Shape;320;p16">
              <a:extLst>
                <a:ext uri="{FF2B5EF4-FFF2-40B4-BE49-F238E27FC236}">
                  <a16:creationId xmlns:a16="http://schemas.microsoft.com/office/drawing/2014/main" id="{89BE23EE-DA74-4AE2-BD92-F631F006D3AF}"/>
                </a:ext>
              </a:extLst>
            </p:cNvPr>
            <p:cNvCxnSpPr>
              <a:cxnSpLocks/>
              <a:stCxn id="22" idx="0"/>
            </p:cNvCxnSpPr>
            <p:nvPr/>
          </p:nvCxnSpPr>
          <p:spPr>
            <a:xfrm rot="16200000" flipV="1">
              <a:off x="8041030" y="1737246"/>
              <a:ext cx="545976" cy="6477002"/>
            </a:xfrm>
            <a:prstGeom prst="bentConnector3">
              <a:avLst>
                <a:gd name="adj1" fmla="val 50000"/>
              </a:avLst>
            </a:prstGeom>
            <a:noFill/>
            <a:ln w="38100" cap="flat" cmpd="sng">
              <a:solidFill>
                <a:srgbClr val="115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321;p16">
              <a:extLst>
                <a:ext uri="{FF2B5EF4-FFF2-40B4-BE49-F238E27FC236}">
                  <a16:creationId xmlns:a16="http://schemas.microsoft.com/office/drawing/2014/main" id="{673A11ED-5CF9-4EA7-84DA-0F2FF7CED2D9}"/>
                </a:ext>
              </a:extLst>
            </p:cNvPr>
            <p:cNvCxnSpPr>
              <a:cxnSpLocks/>
              <a:stCxn id="22" idx="0"/>
            </p:cNvCxnSpPr>
            <p:nvPr/>
          </p:nvCxnSpPr>
          <p:spPr>
            <a:xfrm rot="16200000" flipV="1">
              <a:off x="9875487" y="3571702"/>
              <a:ext cx="545976" cy="2808089"/>
            </a:xfrm>
            <a:prstGeom prst="bentConnector3">
              <a:avLst>
                <a:gd name="adj1" fmla="val 50000"/>
              </a:avLst>
            </a:prstGeom>
            <a:noFill/>
            <a:ln w="38100" cap="flat" cmpd="sng">
              <a:solidFill>
                <a:srgbClr val="115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322;p16">
              <a:extLst>
                <a:ext uri="{FF2B5EF4-FFF2-40B4-BE49-F238E27FC236}">
                  <a16:creationId xmlns:a16="http://schemas.microsoft.com/office/drawing/2014/main" id="{91A719ED-9EE4-4EF4-AE5F-191CF6DC35E7}"/>
                </a:ext>
              </a:extLst>
            </p:cNvPr>
            <p:cNvCxnSpPr>
              <a:cxnSpLocks/>
              <a:stCxn id="20" idx="1"/>
            </p:cNvCxnSpPr>
            <p:nvPr/>
          </p:nvCxnSpPr>
          <p:spPr>
            <a:xfrm rot="10800000">
              <a:off x="7846616" y="4579609"/>
              <a:ext cx="1209290" cy="1116312"/>
            </a:xfrm>
            <a:prstGeom prst="bentConnector3">
              <a:avLst>
                <a:gd name="adj1" fmla="val 127765"/>
              </a:avLst>
            </a:prstGeom>
            <a:noFill/>
            <a:ln w="38100" cap="flat" cmpd="sng">
              <a:solidFill>
                <a:srgbClr val="CC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323;p16">
              <a:extLst>
                <a:ext uri="{FF2B5EF4-FFF2-40B4-BE49-F238E27FC236}">
                  <a16:creationId xmlns:a16="http://schemas.microsoft.com/office/drawing/2014/main" id="{AA340833-247B-4009-B24E-9F7E0BFBEB60}"/>
                </a:ext>
              </a:extLst>
            </p:cNvPr>
            <p:cNvCxnSpPr>
              <a:cxnSpLocks/>
              <a:stCxn id="20" idx="1"/>
            </p:cNvCxnSpPr>
            <p:nvPr/>
          </p:nvCxnSpPr>
          <p:spPr>
            <a:xfrm rot="10800000">
              <a:off x="5973342" y="4579609"/>
              <a:ext cx="3082564" cy="1116312"/>
            </a:xfrm>
            <a:prstGeom prst="bentConnector3">
              <a:avLst>
                <a:gd name="adj1" fmla="val 50000"/>
              </a:avLst>
            </a:prstGeom>
            <a:noFill/>
            <a:ln w="38100" cap="flat" cmpd="sng">
              <a:solidFill>
                <a:srgbClr val="CC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C218713-6C0B-4034-AB66-D6FF7259151B}"/>
              </a:ext>
            </a:extLst>
          </p:cNvPr>
          <p:cNvGrpSpPr/>
          <p:nvPr/>
        </p:nvGrpSpPr>
        <p:grpSpPr>
          <a:xfrm>
            <a:off x="9114505" y="3086474"/>
            <a:ext cx="2931079" cy="1426541"/>
            <a:chOff x="9114505" y="2894450"/>
            <a:chExt cx="2931079" cy="1426541"/>
          </a:xfrm>
        </p:grpSpPr>
        <p:pic>
          <p:nvPicPr>
            <p:cNvPr id="29" name="Picture 28" descr="Logo&#10;&#10;Description automatically generated">
              <a:extLst>
                <a:ext uri="{FF2B5EF4-FFF2-40B4-BE49-F238E27FC236}">
                  <a16:creationId xmlns:a16="http://schemas.microsoft.com/office/drawing/2014/main" id="{1B6C0104-C151-4193-8B03-E94DBB4629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4" b="7601"/>
            <a:stretch/>
          </p:blipFill>
          <p:spPr>
            <a:xfrm>
              <a:off x="10368202" y="2894450"/>
              <a:ext cx="1677382" cy="1426541"/>
            </a:xfrm>
            <a:prstGeom prst="rect">
              <a:avLst/>
            </a:prstGeom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42E9C11-E6AC-48D1-A44A-014781513A79}"/>
                </a:ext>
              </a:extLst>
            </p:cNvPr>
            <p:cNvGrpSpPr/>
            <p:nvPr/>
          </p:nvGrpSpPr>
          <p:grpSpPr>
            <a:xfrm>
              <a:off x="9114505" y="3384337"/>
              <a:ext cx="1763045" cy="631200"/>
              <a:chOff x="9114505" y="3384337"/>
              <a:chExt cx="1763045" cy="631200"/>
            </a:xfrm>
          </p:grpSpPr>
          <p:sp>
            <p:nvSpPr>
              <p:cNvPr id="26" name="Google Shape;326;p16">
                <a:extLst>
                  <a:ext uri="{FF2B5EF4-FFF2-40B4-BE49-F238E27FC236}">
                    <a16:creationId xmlns:a16="http://schemas.microsoft.com/office/drawing/2014/main" id="{58F5A22A-90DA-4E10-A1C0-D964A267C535}"/>
                  </a:ext>
                </a:extLst>
              </p:cNvPr>
              <p:cNvSpPr txBox="1"/>
              <p:nvPr/>
            </p:nvSpPr>
            <p:spPr>
              <a:xfrm>
                <a:off x="9802885" y="3384337"/>
                <a:ext cx="404700" cy="63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900" dirty="0">
                    <a:latin typeface="Nunito"/>
                    <a:ea typeface="Nunito"/>
                    <a:cs typeface="Nunito"/>
                    <a:sym typeface="Nunito"/>
                  </a:rPr>
                  <a:t>?</a:t>
                </a:r>
                <a:endParaRPr sz="2900" dirty="0"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cxnSp>
            <p:nvCxnSpPr>
              <p:cNvPr id="27" name="Connector: Curved 26">
                <a:extLst>
                  <a:ext uri="{FF2B5EF4-FFF2-40B4-BE49-F238E27FC236}">
                    <a16:creationId xmlns:a16="http://schemas.microsoft.com/office/drawing/2014/main" id="{CD59BF53-13A0-4DD9-BCA6-ECCB563C9CC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502202" y="3515048"/>
                <a:ext cx="853388" cy="0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or: Curved 27">
                <a:extLst>
                  <a:ext uri="{FF2B5EF4-FFF2-40B4-BE49-F238E27FC236}">
                    <a16:creationId xmlns:a16="http://schemas.microsoft.com/office/drawing/2014/main" id="{EE7345F5-2CD1-43E2-9EB2-17B1BE1434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14505" y="3925009"/>
                <a:ext cx="176304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24FFDD3-96A1-4B91-AF57-9DCCDD966C71}"/>
              </a:ext>
            </a:extLst>
          </p:cNvPr>
          <p:cNvGrpSpPr/>
          <p:nvPr/>
        </p:nvGrpSpPr>
        <p:grpSpPr>
          <a:xfrm>
            <a:off x="5973343" y="3539833"/>
            <a:ext cx="1787549" cy="631200"/>
            <a:chOff x="5973343" y="3243034"/>
            <a:chExt cx="1787549" cy="631200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F2C2F7B-5D0B-4904-9544-4BA956611D23}"/>
                </a:ext>
              </a:extLst>
            </p:cNvPr>
            <p:cNvCxnSpPr>
              <a:cxnSpLocks/>
            </p:cNvCxnSpPr>
            <p:nvPr/>
          </p:nvCxnSpPr>
          <p:spPr>
            <a:xfrm>
              <a:off x="5973343" y="3270768"/>
              <a:ext cx="1787549" cy="0"/>
            </a:xfrm>
            <a:prstGeom prst="straightConnector1">
              <a:avLst/>
            </a:prstGeom>
            <a:ln>
              <a:solidFill>
                <a:schemeClr val="tx2"/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9C7C6796-3B60-4605-A0D7-7CF9E32F50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73343" y="3854970"/>
              <a:ext cx="1787549" cy="0"/>
            </a:xfrm>
            <a:prstGeom prst="straightConnector1">
              <a:avLst/>
            </a:prstGeom>
            <a:ln>
              <a:solidFill>
                <a:schemeClr val="tx2"/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Google Shape;326;p16">
              <a:extLst>
                <a:ext uri="{FF2B5EF4-FFF2-40B4-BE49-F238E27FC236}">
                  <a16:creationId xmlns:a16="http://schemas.microsoft.com/office/drawing/2014/main" id="{49A7249A-97ED-4E54-A18D-2BBC202E660E}"/>
                </a:ext>
              </a:extLst>
            </p:cNvPr>
            <p:cNvSpPr txBox="1"/>
            <p:nvPr/>
          </p:nvSpPr>
          <p:spPr>
            <a:xfrm>
              <a:off x="6645850" y="3243034"/>
              <a:ext cx="404700" cy="63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900" dirty="0">
                  <a:latin typeface="Nunito"/>
                  <a:ea typeface="Nunito"/>
                  <a:cs typeface="Nunito"/>
                  <a:sym typeface="Nunito"/>
                </a:rPr>
                <a:t>?</a:t>
              </a:r>
              <a:endParaRPr sz="2900" dirty="0"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4D3CDF8-791F-4174-9980-0A655100A099}"/>
              </a:ext>
            </a:extLst>
          </p:cNvPr>
          <p:cNvGrpSpPr/>
          <p:nvPr/>
        </p:nvGrpSpPr>
        <p:grpSpPr>
          <a:xfrm>
            <a:off x="5426280" y="2134343"/>
            <a:ext cx="2315559" cy="1311444"/>
            <a:chOff x="5426280" y="1942319"/>
            <a:chExt cx="2315559" cy="1311444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8FAD44-DD9B-423C-8743-1F6233C81A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6280" y="1942319"/>
              <a:ext cx="919546" cy="919546"/>
            </a:xfrm>
            <a:prstGeom prst="rect">
              <a:avLst/>
            </a:prstGeom>
          </p:spPr>
        </p:pic>
        <p:sp>
          <p:nvSpPr>
            <p:cNvPr id="37" name="Left Brace 36">
              <a:extLst>
                <a:ext uri="{FF2B5EF4-FFF2-40B4-BE49-F238E27FC236}">
                  <a16:creationId xmlns:a16="http://schemas.microsoft.com/office/drawing/2014/main" id="{F813C2B4-82A9-49B9-8900-718461CB336D}"/>
                </a:ext>
              </a:extLst>
            </p:cNvPr>
            <p:cNvSpPr/>
            <p:nvPr/>
          </p:nvSpPr>
          <p:spPr>
            <a:xfrm rot="5400000">
              <a:off x="6679766" y="2191689"/>
              <a:ext cx="354956" cy="1769191"/>
            </a:xfrm>
            <a:prstGeom prst="leftBrac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8" name="Google Shape;323;p16">
              <a:extLst>
                <a:ext uri="{FF2B5EF4-FFF2-40B4-BE49-F238E27FC236}">
                  <a16:creationId xmlns:a16="http://schemas.microsoft.com/office/drawing/2014/main" id="{B41AE87A-CCBB-46B3-9D9E-AE7381BCEFFA}"/>
                </a:ext>
              </a:extLst>
            </p:cNvPr>
            <p:cNvCxnSpPr>
              <a:cxnSpLocks/>
              <a:stCxn id="37" idx="1"/>
              <a:endCxn id="36" idx="3"/>
            </p:cNvCxnSpPr>
            <p:nvPr/>
          </p:nvCxnSpPr>
          <p:spPr>
            <a:xfrm rot="16200000" flipV="1">
              <a:off x="6353178" y="2394741"/>
              <a:ext cx="496715" cy="511418"/>
            </a:xfrm>
            <a:prstGeom prst="bentConnector4">
              <a:avLst>
                <a:gd name="adj1" fmla="val 46022"/>
                <a:gd name="adj2" fmla="val 303"/>
              </a:avLst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240FF57-8978-4990-BF40-E91405BAA496}"/>
              </a:ext>
            </a:extLst>
          </p:cNvPr>
          <p:cNvGrpSpPr/>
          <p:nvPr/>
        </p:nvGrpSpPr>
        <p:grpSpPr>
          <a:xfrm>
            <a:off x="6857243" y="1420366"/>
            <a:ext cx="2178076" cy="1661322"/>
            <a:chOff x="6189731" y="1228342"/>
            <a:chExt cx="2178076" cy="166132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9DA011B2-E17D-4B49-9C99-36C84FDC5526}"/>
                </a:ext>
              </a:extLst>
            </p:cNvPr>
            <p:cNvGrpSpPr/>
            <p:nvPr/>
          </p:nvGrpSpPr>
          <p:grpSpPr>
            <a:xfrm>
              <a:off x="6362007" y="1228342"/>
              <a:ext cx="2005800" cy="812475"/>
              <a:chOff x="4014468" y="1209296"/>
              <a:chExt cx="2005800" cy="812475"/>
            </a:xfrm>
          </p:grpSpPr>
          <p:pic>
            <p:nvPicPr>
              <p:cNvPr id="48" name="Picture 47" descr="Icon&#10;&#10;Description automatically generated">
                <a:extLst>
                  <a:ext uri="{FF2B5EF4-FFF2-40B4-BE49-F238E27FC236}">
                    <a16:creationId xmlns:a16="http://schemas.microsoft.com/office/drawing/2014/main" id="{170515D5-963D-445D-B8AF-42B455DB38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14468" y="1209297"/>
                <a:ext cx="812474" cy="812474"/>
              </a:xfrm>
              <a:prstGeom prst="rect">
                <a:avLst/>
              </a:prstGeom>
            </p:spPr>
          </p:pic>
          <p:pic>
            <p:nvPicPr>
              <p:cNvPr id="46" name="Picture 45" descr="A picture containing logo&#10;&#10;Description automatically generated">
                <a:extLst>
                  <a:ext uri="{FF2B5EF4-FFF2-40B4-BE49-F238E27FC236}">
                    <a16:creationId xmlns:a16="http://schemas.microsoft.com/office/drawing/2014/main" id="{729F8AAE-532A-4B4C-9B79-F705388420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07794" y="1209296"/>
                <a:ext cx="812474" cy="812474"/>
              </a:xfrm>
              <a:prstGeom prst="rect">
                <a:avLst/>
              </a:prstGeom>
            </p:spPr>
          </p:pic>
          <p:sp>
            <p:nvSpPr>
              <p:cNvPr id="44" name="Google Shape;326;p16">
                <a:extLst>
                  <a:ext uri="{FF2B5EF4-FFF2-40B4-BE49-F238E27FC236}">
                    <a16:creationId xmlns:a16="http://schemas.microsoft.com/office/drawing/2014/main" id="{FBADF013-FEC3-406F-AD8C-75AB3A9D825E}"/>
                  </a:ext>
                </a:extLst>
              </p:cNvPr>
              <p:cNvSpPr txBox="1"/>
              <p:nvPr/>
            </p:nvSpPr>
            <p:spPr>
              <a:xfrm>
                <a:off x="4826942" y="1409222"/>
                <a:ext cx="380852" cy="4000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400" dirty="0">
                    <a:latin typeface="Nunito"/>
                    <a:ea typeface="Nunito"/>
                    <a:cs typeface="Nunito"/>
                    <a:sym typeface="Nunito"/>
                  </a:rPr>
                  <a:t>vs.</a:t>
                </a:r>
                <a:endParaRPr sz="1400" dirty="0"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</p:grpSp>
        <p:cxnSp>
          <p:nvCxnSpPr>
            <p:cNvPr id="41" name="Google Shape;323;p16">
              <a:extLst>
                <a:ext uri="{FF2B5EF4-FFF2-40B4-BE49-F238E27FC236}">
                  <a16:creationId xmlns:a16="http://schemas.microsoft.com/office/drawing/2014/main" id="{FC365FDC-1230-4D39-86B0-132CE1E187D9}"/>
                </a:ext>
              </a:extLst>
            </p:cNvPr>
            <p:cNvCxnSpPr>
              <a:cxnSpLocks/>
              <a:stCxn id="37" idx="1"/>
              <a:endCxn id="44" idx="2"/>
            </p:cNvCxnSpPr>
            <p:nvPr/>
          </p:nvCxnSpPr>
          <p:spPr>
            <a:xfrm rot="5400000" flipH="1" flipV="1">
              <a:off x="6246661" y="1771418"/>
              <a:ext cx="1061316" cy="1175175"/>
            </a:xfrm>
            <a:prstGeom prst="bentConnector3">
              <a:avLst>
                <a:gd name="adj1" fmla="val 45737"/>
              </a:avLst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00503166-DAA4-4525-B9CD-AAAEB9058A8C}"/>
              </a:ext>
            </a:extLst>
          </p:cNvPr>
          <p:cNvSpPr txBox="1"/>
          <p:nvPr/>
        </p:nvSpPr>
        <p:spPr>
          <a:xfrm>
            <a:off x="174567" y="1319797"/>
            <a:ext cx="1959907" cy="2157102"/>
          </a:xfrm>
          <a:prstGeom prst="rect">
            <a:avLst/>
          </a:prstGeom>
          <a:solidFill>
            <a:srgbClr val="7030A0"/>
          </a:solidFill>
          <a:ln w="12700">
            <a:solidFill>
              <a:schemeClr val="tx2"/>
            </a:solidFill>
          </a:ln>
        </p:spPr>
        <p:txBody>
          <a:bodyPr wrap="square" lIns="108000" tIns="108000" rIns="108000" bIns="108000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Species-Occurrence Data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Network-Methodology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Network Topology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BBAAFA0-1AF6-42D3-B47F-C9C59EB04250}"/>
              </a:ext>
            </a:extLst>
          </p:cNvPr>
          <p:cNvSpPr txBox="1"/>
          <p:nvPr/>
        </p:nvSpPr>
        <p:spPr>
          <a:xfrm>
            <a:off x="1726962" y="5929057"/>
            <a:ext cx="2450729" cy="495108"/>
          </a:xfrm>
          <a:prstGeom prst="rect">
            <a:avLst/>
          </a:prstGeom>
          <a:solidFill>
            <a:srgbClr val="7030A0"/>
          </a:solidFill>
          <a:ln w="12700">
            <a:solidFill>
              <a:schemeClr val="tx2"/>
            </a:solidFill>
          </a:ln>
        </p:spPr>
        <p:txBody>
          <a:bodyPr wrap="square" lIns="108000" tIns="108000" rIns="108000" bIns="10800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Ecosystem Resilience</a:t>
            </a:r>
          </a:p>
        </p:txBody>
      </p: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2614CB0D-470D-4A6F-895B-259052F02309}"/>
              </a:ext>
            </a:extLst>
          </p:cNvPr>
          <p:cNvCxnSpPr>
            <a:cxnSpLocks/>
            <a:stCxn id="49" idx="2"/>
            <a:endCxn id="50" idx="1"/>
          </p:cNvCxnSpPr>
          <p:nvPr/>
        </p:nvCxnSpPr>
        <p:spPr>
          <a:xfrm rot="16200000" flipH="1">
            <a:off x="90885" y="4540534"/>
            <a:ext cx="2699712" cy="572441"/>
          </a:xfrm>
          <a:prstGeom prst="bentConnector2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lowchart: Summing Junction 51">
            <a:extLst>
              <a:ext uri="{FF2B5EF4-FFF2-40B4-BE49-F238E27FC236}">
                <a16:creationId xmlns:a16="http://schemas.microsoft.com/office/drawing/2014/main" id="{70FA0AD5-C822-4839-91E8-AFD32FEA0C85}"/>
              </a:ext>
            </a:extLst>
          </p:cNvPr>
          <p:cNvSpPr/>
          <p:nvPr/>
        </p:nvSpPr>
        <p:spPr>
          <a:xfrm>
            <a:off x="482013" y="3807644"/>
            <a:ext cx="1371600" cy="1371600"/>
          </a:xfrm>
          <a:prstGeom prst="flowChartSummingJunction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0C6853A-FB00-4698-B283-8F7010C7E630}"/>
              </a:ext>
            </a:extLst>
          </p:cNvPr>
          <p:cNvGrpSpPr/>
          <p:nvPr/>
        </p:nvGrpSpPr>
        <p:grpSpPr>
          <a:xfrm>
            <a:off x="2134474" y="1316196"/>
            <a:ext cx="2403166" cy="2856284"/>
            <a:chOff x="2134474" y="1316196"/>
            <a:chExt cx="2403166" cy="2856284"/>
          </a:xfrm>
        </p:grpSpPr>
        <p:cxnSp>
          <p:nvCxnSpPr>
            <p:cNvPr id="58" name="Connector: Elbow 57">
              <a:extLst>
                <a:ext uri="{FF2B5EF4-FFF2-40B4-BE49-F238E27FC236}">
                  <a16:creationId xmlns:a16="http://schemas.microsoft.com/office/drawing/2014/main" id="{F764E6D3-875E-4B2B-BBB6-F47E57C8F22E}"/>
                </a:ext>
              </a:extLst>
            </p:cNvPr>
            <p:cNvCxnSpPr>
              <a:cxnSpLocks/>
              <a:stCxn id="49" idx="3"/>
              <a:endCxn id="56" idx="1"/>
            </p:cNvCxnSpPr>
            <p:nvPr/>
          </p:nvCxnSpPr>
          <p:spPr>
            <a:xfrm flipV="1">
              <a:off x="2134474" y="1849264"/>
              <a:ext cx="433938" cy="549084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FE7A1961-B66F-4D4F-9862-49B4CAAF9B9E}"/>
                </a:ext>
              </a:extLst>
            </p:cNvPr>
            <p:cNvGrpSpPr/>
            <p:nvPr/>
          </p:nvGrpSpPr>
          <p:grpSpPr>
            <a:xfrm>
              <a:off x="2568412" y="1316196"/>
              <a:ext cx="1969228" cy="2856284"/>
              <a:chOff x="706582" y="2272350"/>
              <a:chExt cx="3857625" cy="1343520"/>
            </a:xfrm>
          </p:grpSpPr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23AFB27-A27A-4FDC-869A-F9102646F2A9}"/>
                  </a:ext>
                </a:extLst>
              </p:cNvPr>
              <p:cNvSpPr txBox="1"/>
              <p:nvPr/>
            </p:nvSpPr>
            <p:spPr>
              <a:xfrm>
                <a:off x="706582" y="2272350"/>
                <a:ext cx="3857549" cy="501482"/>
              </a:xfrm>
              <a:prstGeom prst="rect">
                <a:avLst/>
              </a:prstGeom>
              <a:solidFill>
                <a:srgbClr val="0070C0"/>
              </a:solidFill>
              <a:ln w="12700">
                <a:solidFill>
                  <a:schemeClr val="tx2"/>
                </a:solidFill>
              </a:ln>
            </p:spPr>
            <p:txBody>
              <a:bodyPr wrap="square" lIns="108000" tIns="108000" rIns="108000" bIns="108000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  <a:sym typeface="Wingdings" panose="05000000000000000000" pitchFamily="2" charset="2"/>
                  </a:rPr>
                  <a:t>Climate Data in Biological Analyses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837CAC5-7D56-42A5-BF07-6D463588C158}"/>
                  </a:ext>
                </a:extLst>
              </p:cNvPr>
              <p:cNvSpPr txBox="1"/>
              <p:nvPr/>
            </p:nvSpPr>
            <p:spPr>
              <a:xfrm>
                <a:off x="706582" y="2790682"/>
                <a:ext cx="3857625" cy="8251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latin typeface="Adobe Fangsong Std R" panose="02020400000000000000" pitchFamily="18" charset="-128"/>
                    <a:ea typeface="Adobe Fangsong Std R" panose="02020400000000000000" pitchFamily="18" charset="-128"/>
                    <a:sym typeface="Wingdings" panose="05000000000000000000" pitchFamily="2" charset="2"/>
                  </a:rPr>
                  <a:t>Novel climate data for accurate identification of environmental contributions to interactions.</a:t>
                </a:r>
              </a:p>
            </p:txBody>
          </p:sp>
        </p:grp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8777465-AF66-44B1-9F51-1F60C3D31502}"/>
              </a:ext>
            </a:extLst>
          </p:cNvPr>
          <p:cNvGrpSpPr/>
          <p:nvPr/>
        </p:nvGrpSpPr>
        <p:grpSpPr>
          <a:xfrm>
            <a:off x="2563106" y="4171033"/>
            <a:ext cx="942079" cy="435301"/>
            <a:chOff x="2648934" y="3536882"/>
            <a:chExt cx="942079" cy="435301"/>
          </a:xfrm>
        </p:grpSpPr>
        <p:pic>
          <p:nvPicPr>
            <p:cNvPr id="65" name="Google Shape;316;p16">
              <a:extLst>
                <a:ext uri="{FF2B5EF4-FFF2-40B4-BE49-F238E27FC236}">
                  <a16:creationId xmlns:a16="http://schemas.microsoft.com/office/drawing/2014/main" id="{576C38AE-CF53-4F6A-8AEA-1001A3E1A8D4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57831" y="3536882"/>
              <a:ext cx="433182" cy="433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319;p16">
              <a:extLst>
                <a:ext uri="{FF2B5EF4-FFF2-40B4-BE49-F238E27FC236}">
                  <a16:creationId xmlns:a16="http://schemas.microsoft.com/office/drawing/2014/main" id="{5D76FC5D-57D7-48D6-A637-F6C4099889A6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48934" y="3539864"/>
              <a:ext cx="432319" cy="43231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6FBD5EF-55A5-48AA-8AAC-1F26944FF7A5}"/>
              </a:ext>
            </a:extLst>
          </p:cNvPr>
          <p:cNvGrpSpPr/>
          <p:nvPr/>
        </p:nvGrpSpPr>
        <p:grpSpPr>
          <a:xfrm>
            <a:off x="3553007" y="1316196"/>
            <a:ext cx="3162543" cy="2575315"/>
            <a:chOff x="3534725" y="1303331"/>
            <a:chExt cx="3162543" cy="2575315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D678596C-6EA2-414A-AB35-5935338D25CB}"/>
                </a:ext>
              </a:extLst>
            </p:cNvPr>
            <p:cNvGrpSpPr/>
            <p:nvPr/>
          </p:nvGrpSpPr>
          <p:grpSpPr>
            <a:xfrm>
              <a:off x="4728065" y="1322652"/>
              <a:ext cx="1969203" cy="2555994"/>
              <a:chOff x="6827859" y="2230632"/>
              <a:chExt cx="3857624" cy="1193998"/>
            </a:xfrm>
          </p:grpSpPr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D194D76F-B66B-4634-B2F1-F8D8416BEDBB}"/>
                  </a:ext>
                </a:extLst>
              </p:cNvPr>
              <p:cNvSpPr txBox="1"/>
              <p:nvPr/>
            </p:nvSpPr>
            <p:spPr>
              <a:xfrm>
                <a:off x="6827859" y="2230632"/>
                <a:ext cx="3857624" cy="490075"/>
              </a:xfrm>
              <a:prstGeom prst="rect">
                <a:avLst/>
              </a:prstGeom>
              <a:solidFill>
                <a:srgbClr val="10A055"/>
              </a:solidFill>
              <a:ln w="12700">
                <a:solidFill>
                  <a:schemeClr val="tx2"/>
                </a:solidFill>
              </a:ln>
            </p:spPr>
            <p:txBody>
              <a:bodyPr wrap="square" lIns="108000" tIns="108000" rIns="108000" bIns="108000" rtlCol="0" anchor="ctr">
                <a:spAutoFit/>
              </a:bodyPr>
              <a:lstStyle/>
              <a:p>
                <a:pPr algn="ctr"/>
                <a:endParaRPr lang="en-GB" dirty="0">
                  <a:solidFill>
                    <a:schemeClr val="bg1"/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sym typeface="Wingdings" panose="05000000000000000000" pitchFamily="2" charset="2"/>
                </a:endParaRPr>
              </a:p>
              <a:p>
                <a:pPr algn="ctr"/>
                <a:r>
                  <a:rPr lang="en-GB" dirty="0">
                    <a:solidFill>
                      <a:schemeClr val="bg1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  <a:sym typeface="Wingdings" panose="05000000000000000000" pitchFamily="2" charset="2"/>
                  </a:rPr>
                  <a:t>Cross-Scale</a:t>
                </a:r>
              </a:p>
              <a:p>
                <a:pPr algn="ctr"/>
                <a:endParaRPr lang="en-GB" dirty="0">
                  <a:solidFill>
                    <a:schemeClr val="bg1"/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sym typeface="Wingdings" panose="05000000000000000000" pitchFamily="2" charset="2"/>
                </a:endParaRP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8009535F-DF77-419F-945B-1CFF951EE19E}"/>
                  </a:ext>
                </a:extLst>
              </p:cNvPr>
              <p:cNvSpPr txBox="1"/>
              <p:nvPr/>
            </p:nvSpPr>
            <p:spPr>
              <a:xfrm>
                <a:off x="6827859" y="2734516"/>
                <a:ext cx="3833529" cy="6901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latin typeface="Adobe Fangsong Std R" panose="02020400000000000000" pitchFamily="18" charset="-128"/>
                    <a:ea typeface="Adobe Fangsong Std R" panose="02020400000000000000" pitchFamily="18" charset="-128"/>
                    <a:sym typeface="Wingdings" panose="05000000000000000000" pitchFamily="2" charset="2"/>
                  </a:rPr>
                  <a:t>Network topology and trait/phylogeny impacts across scales.</a:t>
                </a:r>
              </a:p>
            </p:txBody>
          </p:sp>
        </p:grpSp>
        <p:cxnSp>
          <p:nvCxnSpPr>
            <p:cNvPr id="79" name="Connector: Elbow 78">
              <a:extLst>
                <a:ext uri="{FF2B5EF4-FFF2-40B4-BE49-F238E27FC236}">
                  <a16:creationId xmlns:a16="http://schemas.microsoft.com/office/drawing/2014/main" id="{092D3585-535C-4714-9587-FD8A3984FDD9}"/>
                </a:ext>
              </a:extLst>
            </p:cNvPr>
            <p:cNvCxnSpPr>
              <a:cxnSpLocks/>
              <a:stCxn id="56" idx="0"/>
              <a:endCxn id="80" idx="1"/>
            </p:cNvCxnSpPr>
            <p:nvPr/>
          </p:nvCxnSpPr>
          <p:spPr>
            <a:xfrm rot="16200000" flipH="1">
              <a:off x="3859458" y="978598"/>
              <a:ext cx="543874" cy="1193340"/>
            </a:xfrm>
            <a:prstGeom prst="bentConnector4">
              <a:avLst>
                <a:gd name="adj1" fmla="val -42032"/>
                <a:gd name="adj2" fmla="val 91254"/>
              </a:avLst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E5BEB491-F192-4A7C-9A86-8A9EDD0883C7}"/>
              </a:ext>
            </a:extLst>
          </p:cNvPr>
          <p:cNvGrpSpPr/>
          <p:nvPr/>
        </p:nvGrpSpPr>
        <p:grpSpPr>
          <a:xfrm>
            <a:off x="4751144" y="3891852"/>
            <a:ext cx="1350271" cy="435028"/>
            <a:chOff x="2930188" y="5016820"/>
            <a:chExt cx="1350271" cy="435028"/>
          </a:xfrm>
        </p:grpSpPr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B5B2EE2F-3E6D-49EA-A369-F40C3C9370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0188" y="5019214"/>
              <a:ext cx="432319" cy="432319"/>
            </a:xfrm>
            <a:prstGeom prst="rect">
              <a:avLst/>
            </a:prstGeom>
          </p:spPr>
        </p:pic>
        <p:pic>
          <p:nvPicPr>
            <p:cNvPr id="94" name="Picture 93" descr="Icon&#10;&#10;Description automatically generated">
              <a:extLst>
                <a:ext uri="{FF2B5EF4-FFF2-40B4-BE49-F238E27FC236}">
                  <a16:creationId xmlns:a16="http://schemas.microsoft.com/office/drawing/2014/main" id="{0B16BCE5-D17E-4417-A6A8-A85C8219D2A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1743" y="5016820"/>
              <a:ext cx="432319" cy="432319"/>
            </a:xfrm>
            <a:prstGeom prst="rect">
              <a:avLst/>
            </a:prstGeom>
          </p:spPr>
        </p:pic>
        <p:pic>
          <p:nvPicPr>
            <p:cNvPr id="95" name="Picture 94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712B5AA4-5AC0-46BF-B420-80A1E5A0D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8140" y="5019529"/>
              <a:ext cx="432319" cy="432319"/>
            </a:xfrm>
            <a:prstGeom prst="rect">
              <a:avLst/>
            </a:prstGeom>
          </p:spPr>
        </p:pic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D5ECA0F3-A69E-4E2E-A35A-342CD362723D}"/>
              </a:ext>
            </a:extLst>
          </p:cNvPr>
          <p:cNvGrpSpPr/>
          <p:nvPr/>
        </p:nvGrpSpPr>
        <p:grpSpPr>
          <a:xfrm>
            <a:off x="5730949" y="1328496"/>
            <a:ext cx="3128345" cy="2276213"/>
            <a:chOff x="8635949" y="1427254"/>
            <a:chExt cx="3128345" cy="2276213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9F99DAEF-D6CA-4B0F-8FE8-29011FBA8A6C}"/>
                </a:ext>
              </a:extLst>
            </p:cNvPr>
            <p:cNvGrpSpPr/>
            <p:nvPr/>
          </p:nvGrpSpPr>
          <p:grpSpPr>
            <a:xfrm>
              <a:off x="9795105" y="1427254"/>
              <a:ext cx="1969189" cy="2276213"/>
              <a:chOff x="7648782" y="3977799"/>
              <a:chExt cx="3857624" cy="1057061"/>
            </a:xfrm>
          </p:grpSpPr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8FAE3565-1F87-4579-A4D7-15829C6ED43B}"/>
                  </a:ext>
                </a:extLst>
              </p:cNvPr>
              <p:cNvSpPr txBox="1"/>
              <p:nvPr/>
            </p:nvSpPr>
            <p:spPr>
              <a:xfrm>
                <a:off x="7648782" y="3977799"/>
                <a:ext cx="3857624" cy="495108"/>
              </a:xfrm>
              <a:prstGeom prst="rect">
                <a:avLst/>
              </a:prstGeom>
              <a:solidFill>
                <a:srgbClr val="FFC000"/>
              </a:solidFill>
              <a:ln w="12700">
                <a:solidFill>
                  <a:schemeClr val="tx2"/>
                </a:solidFill>
              </a:ln>
            </p:spPr>
            <p:txBody>
              <a:bodyPr wrap="square" lIns="108000" tIns="108000" rIns="108000" bIns="108000" rtlCol="0" anchor="ctr" anchorCtr="0">
                <a:no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  <a:sym typeface="Wingdings" panose="05000000000000000000" pitchFamily="2" charset="2"/>
                  </a:rPr>
                  <a:t>Biodiversity Simplification</a:t>
                </a: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82FF8501-EA0A-4F75-887C-1012BF75A1ED}"/>
                  </a:ext>
                </a:extLst>
              </p:cNvPr>
              <p:cNvSpPr txBox="1"/>
              <p:nvPr/>
            </p:nvSpPr>
            <p:spPr>
              <a:xfrm>
                <a:off x="7648782" y="4477434"/>
                <a:ext cx="3836634" cy="5574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latin typeface="Adobe Fangsong Std R" panose="02020400000000000000" pitchFamily="18" charset="-128"/>
                    <a:ea typeface="Adobe Fangsong Std R" panose="02020400000000000000" pitchFamily="18" charset="-128"/>
                    <a:sym typeface="Wingdings" panose="05000000000000000000" pitchFamily="2" charset="2"/>
                  </a:rPr>
                  <a:t>Simulation of extinctions and their consequences.</a:t>
                </a:r>
              </a:p>
            </p:txBody>
          </p:sp>
        </p:grpSp>
        <p:cxnSp>
          <p:nvCxnSpPr>
            <p:cNvPr id="101" name="Connector: Elbow 100">
              <a:extLst>
                <a:ext uri="{FF2B5EF4-FFF2-40B4-BE49-F238E27FC236}">
                  <a16:creationId xmlns:a16="http://schemas.microsoft.com/office/drawing/2014/main" id="{5B7CB3E9-B65B-444E-879D-66652C111984}"/>
                </a:ext>
              </a:extLst>
            </p:cNvPr>
            <p:cNvCxnSpPr>
              <a:cxnSpLocks/>
              <a:stCxn id="80" idx="0"/>
              <a:endCxn id="102" idx="1"/>
            </p:cNvCxnSpPr>
            <p:nvPr/>
          </p:nvCxnSpPr>
          <p:spPr>
            <a:xfrm rot="16200000" flipH="1">
              <a:off x="8952503" y="1117720"/>
              <a:ext cx="526047" cy="1159156"/>
            </a:xfrm>
            <a:prstGeom prst="bentConnector4">
              <a:avLst>
                <a:gd name="adj1" fmla="val -43456"/>
                <a:gd name="adj2" fmla="val 92471"/>
              </a:avLst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Google Shape;313;p16">
            <a:extLst>
              <a:ext uri="{FF2B5EF4-FFF2-40B4-BE49-F238E27FC236}">
                <a16:creationId xmlns:a16="http://schemas.microsoft.com/office/drawing/2014/main" id="{D297BF81-611A-40F5-8592-A8367C2BACFE}"/>
              </a:ext>
            </a:extLst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846617" y="2852833"/>
            <a:ext cx="1795651" cy="179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Picture 125" descr="Icon&#10;&#10;Description automatically generated">
            <a:extLst>
              <a:ext uri="{FF2B5EF4-FFF2-40B4-BE49-F238E27FC236}">
                <a16:creationId xmlns:a16="http://schemas.microsoft.com/office/drawing/2014/main" id="{EF24CEBC-63CF-40DB-A290-1D3191B94DD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622" y="3559443"/>
            <a:ext cx="432319" cy="432319"/>
          </a:xfrm>
          <a:prstGeom prst="rect">
            <a:avLst/>
          </a:prstGeom>
        </p:spPr>
      </p:pic>
      <p:grpSp>
        <p:nvGrpSpPr>
          <p:cNvPr id="160" name="Group 159">
            <a:extLst>
              <a:ext uri="{FF2B5EF4-FFF2-40B4-BE49-F238E27FC236}">
                <a16:creationId xmlns:a16="http://schemas.microsoft.com/office/drawing/2014/main" id="{A26CA501-89B6-47D2-B251-B7AAFB7BCFE5}"/>
              </a:ext>
            </a:extLst>
          </p:cNvPr>
          <p:cNvGrpSpPr/>
          <p:nvPr/>
        </p:nvGrpSpPr>
        <p:grpSpPr>
          <a:xfrm>
            <a:off x="7874700" y="1328495"/>
            <a:ext cx="3192060" cy="2269147"/>
            <a:chOff x="6280692" y="1411221"/>
            <a:chExt cx="3192060" cy="2269147"/>
          </a:xfrm>
        </p:grpSpPr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7A7D4267-5D0C-4BC1-B3A9-059F55D34DFB}"/>
                </a:ext>
              </a:extLst>
            </p:cNvPr>
            <p:cNvGrpSpPr/>
            <p:nvPr/>
          </p:nvGrpSpPr>
          <p:grpSpPr>
            <a:xfrm>
              <a:off x="7512844" y="1418866"/>
              <a:ext cx="1959908" cy="2261502"/>
              <a:chOff x="2637250" y="4036731"/>
              <a:chExt cx="3857625" cy="1043278"/>
            </a:xfrm>
          </p:grpSpPr>
          <p:sp>
            <p:nvSpPr>
              <p:cNvPr id="163" name="TextBox 162">
                <a:extLst>
                  <a:ext uri="{FF2B5EF4-FFF2-40B4-BE49-F238E27FC236}">
                    <a16:creationId xmlns:a16="http://schemas.microsoft.com/office/drawing/2014/main" id="{D18BB86E-24B5-44BB-9B45-BF016FDD51EF}"/>
                  </a:ext>
                </a:extLst>
              </p:cNvPr>
              <p:cNvSpPr txBox="1"/>
              <p:nvPr/>
            </p:nvSpPr>
            <p:spPr>
              <a:xfrm>
                <a:off x="2637250" y="4036731"/>
                <a:ext cx="3857625" cy="483974"/>
              </a:xfrm>
              <a:prstGeom prst="rect">
                <a:avLst/>
              </a:prstGeom>
              <a:solidFill>
                <a:srgbClr val="9C2424"/>
              </a:solidFill>
              <a:ln w="12700">
                <a:solidFill>
                  <a:schemeClr val="tx2"/>
                </a:solidFill>
              </a:ln>
            </p:spPr>
            <p:txBody>
              <a:bodyPr wrap="square" lIns="108000" tIns="108000" rIns="108000" bIns="108000" rtlCol="0" anchor="ctr">
                <a:spAutoFit/>
              </a:bodyPr>
              <a:lstStyle/>
              <a:p>
                <a:pPr algn="ctr"/>
                <a:endParaRPr lang="en-GB" dirty="0">
                  <a:solidFill>
                    <a:schemeClr val="bg1"/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sym typeface="Wingdings" panose="05000000000000000000" pitchFamily="2" charset="2"/>
                </a:endParaRPr>
              </a:p>
              <a:p>
                <a:pPr algn="ctr"/>
                <a:r>
                  <a:rPr lang="en-GB" dirty="0">
                    <a:solidFill>
                      <a:schemeClr val="bg1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  <a:sym typeface="Wingdings" panose="05000000000000000000" pitchFamily="2" charset="2"/>
                  </a:rPr>
                  <a:t>Cross-Trophic</a:t>
                </a:r>
              </a:p>
              <a:p>
                <a:pPr algn="ctr"/>
                <a:endParaRPr lang="en-GB" dirty="0">
                  <a:solidFill>
                    <a:schemeClr val="bg1"/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sym typeface="Wingdings" panose="05000000000000000000" pitchFamily="2" charset="2"/>
                </a:endParaRPr>
              </a:p>
            </p:txBody>
          </p:sp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18A434B1-9F5B-436D-BF5D-AC6752088B8A}"/>
                  </a:ext>
                </a:extLst>
              </p:cNvPr>
              <p:cNvSpPr txBox="1"/>
              <p:nvPr/>
            </p:nvSpPr>
            <p:spPr>
              <a:xfrm>
                <a:off x="2652313" y="4526272"/>
                <a:ext cx="3748484" cy="5537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latin typeface="Adobe Fangsong Std R" panose="02020400000000000000" pitchFamily="18" charset="-128"/>
                    <a:ea typeface="Adobe Fangsong Std R" panose="02020400000000000000" pitchFamily="18" charset="-128"/>
                    <a:sym typeface="Wingdings" panose="05000000000000000000" pitchFamily="2" charset="2"/>
                  </a:rPr>
                  <a:t>Extinction cascades across and within trophic levels.</a:t>
                </a:r>
              </a:p>
            </p:txBody>
          </p:sp>
        </p:grpSp>
        <p:cxnSp>
          <p:nvCxnSpPr>
            <p:cNvPr id="162" name="Connector: Elbow 161">
              <a:extLst>
                <a:ext uri="{FF2B5EF4-FFF2-40B4-BE49-F238E27FC236}">
                  <a16:creationId xmlns:a16="http://schemas.microsoft.com/office/drawing/2014/main" id="{BCA50F1B-A7B3-474E-A969-FB1D683189E0}"/>
                </a:ext>
              </a:extLst>
            </p:cNvPr>
            <p:cNvCxnSpPr>
              <a:cxnSpLocks/>
              <a:stCxn id="102" idx="0"/>
              <a:endCxn id="163" idx="1"/>
            </p:cNvCxnSpPr>
            <p:nvPr/>
          </p:nvCxnSpPr>
          <p:spPr>
            <a:xfrm rot="16200000" flipH="1">
              <a:off x="6630669" y="1061244"/>
              <a:ext cx="532197" cy="1232152"/>
            </a:xfrm>
            <a:prstGeom prst="bentConnector4">
              <a:avLst>
                <a:gd name="adj1" fmla="val -42954"/>
                <a:gd name="adj2" fmla="val 89954"/>
              </a:avLst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3" name="Rectangle 172">
            <a:extLst>
              <a:ext uri="{FF2B5EF4-FFF2-40B4-BE49-F238E27FC236}">
                <a16:creationId xmlns:a16="http://schemas.microsoft.com/office/drawing/2014/main" id="{4BEABC95-A713-426D-BCC2-95FE3E90FEB3}"/>
              </a:ext>
            </a:extLst>
          </p:cNvPr>
          <p:cNvSpPr/>
          <p:nvPr/>
        </p:nvSpPr>
        <p:spPr>
          <a:xfrm rot="16200000">
            <a:off x="6479751" y="4672142"/>
            <a:ext cx="781449" cy="1795652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807ED237-D2F2-4005-B9FC-E35C35902D04}"/>
              </a:ext>
            </a:extLst>
          </p:cNvPr>
          <p:cNvGrpSpPr/>
          <p:nvPr/>
        </p:nvGrpSpPr>
        <p:grpSpPr>
          <a:xfrm>
            <a:off x="2952328" y="1860693"/>
            <a:ext cx="8114432" cy="4068364"/>
            <a:chOff x="2952328" y="1860693"/>
            <a:chExt cx="8114432" cy="4068364"/>
          </a:xfrm>
        </p:grpSpPr>
        <p:cxnSp>
          <p:nvCxnSpPr>
            <p:cNvPr id="193" name="Connector: Elbow 192">
              <a:extLst>
                <a:ext uri="{FF2B5EF4-FFF2-40B4-BE49-F238E27FC236}">
                  <a16:creationId xmlns:a16="http://schemas.microsoft.com/office/drawing/2014/main" id="{4D35946B-8A8B-444A-A320-C817B551D6BC}"/>
                </a:ext>
              </a:extLst>
            </p:cNvPr>
            <p:cNvCxnSpPr>
              <a:cxnSpLocks/>
              <a:endCxn id="50" idx="0"/>
            </p:cNvCxnSpPr>
            <p:nvPr/>
          </p:nvCxnSpPr>
          <p:spPr>
            <a:xfrm rot="5400000">
              <a:off x="2897997" y="4516615"/>
              <a:ext cx="1466773" cy="1358111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ctor: Elbow 194">
              <a:extLst>
                <a:ext uri="{FF2B5EF4-FFF2-40B4-BE49-F238E27FC236}">
                  <a16:creationId xmlns:a16="http://schemas.microsoft.com/office/drawing/2014/main" id="{D72574D5-DBEF-43B0-B27F-B5638A575C3B}"/>
                </a:ext>
              </a:extLst>
            </p:cNvPr>
            <p:cNvCxnSpPr>
              <a:cxnSpLocks/>
              <a:stCxn id="163" idx="3"/>
            </p:cNvCxnSpPr>
            <p:nvPr/>
          </p:nvCxnSpPr>
          <p:spPr>
            <a:xfrm flipH="1">
              <a:off x="4311218" y="1860693"/>
              <a:ext cx="6755542" cy="2601591"/>
            </a:xfrm>
            <a:prstGeom prst="bentConnector3">
              <a:avLst>
                <a:gd name="adj1" fmla="val -3384"/>
              </a:avLst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7E2FC8A-DE33-4906-9A51-9CEDC4123C86}"/>
              </a:ext>
            </a:extLst>
          </p:cNvPr>
          <p:cNvGrpSpPr/>
          <p:nvPr/>
        </p:nvGrpSpPr>
        <p:grpSpPr>
          <a:xfrm>
            <a:off x="5501665" y="1316069"/>
            <a:ext cx="6520210" cy="5140280"/>
            <a:chOff x="5542506" y="2130940"/>
            <a:chExt cx="6520210" cy="5140280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1E35701-28F4-4EAA-8BB9-0507BE7E6F0F}"/>
                </a:ext>
              </a:extLst>
            </p:cNvPr>
            <p:cNvSpPr/>
            <p:nvPr/>
          </p:nvSpPr>
          <p:spPr>
            <a:xfrm rot="16200000">
              <a:off x="10072167" y="5280670"/>
              <a:ext cx="1019572" cy="2961527"/>
            </a:xfrm>
            <a:prstGeom prst="rect">
              <a:avLst/>
            </a:prstGeom>
            <a:solidFill>
              <a:srgbClr val="C000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C5765C58-C6F1-4FA7-8AA0-39B1EE06140E}"/>
                </a:ext>
              </a:extLst>
            </p:cNvPr>
            <p:cNvSpPr/>
            <p:nvPr/>
          </p:nvSpPr>
          <p:spPr>
            <a:xfrm rot="16200000">
              <a:off x="5511121" y="2940407"/>
              <a:ext cx="919545" cy="856776"/>
            </a:xfrm>
            <a:prstGeom prst="rect">
              <a:avLst/>
            </a:prstGeom>
            <a:solidFill>
              <a:srgbClr val="C000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614D1E8-C71A-4727-B437-2ABA16582AB8}"/>
                </a:ext>
              </a:extLst>
            </p:cNvPr>
            <p:cNvSpPr/>
            <p:nvPr/>
          </p:nvSpPr>
          <p:spPr>
            <a:xfrm rot="16200000">
              <a:off x="7533303" y="1667727"/>
              <a:ext cx="1078046" cy="2004471"/>
            </a:xfrm>
            <a:prstGeom prst="rect">
              <a:avLst/>
            </a:prstGeom>
            <a:solidFill>
              <a:srgbClr val="C000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19695843-2CA9-44BE-97E9-FB0913F6630C}"/>
              </a:ext>
            </a:extLst>
          </p:cNvPr>
          <p:cNvGrpSpPr/>
          <p:nvPr/>
        </p:nvGrpSpPr>
        <p:grpSpPr>
          <a:xfrm>
            <a:off x="9106661" y="3598062"/>
            <a:ext cx="1243663" cy="538981"/>
            <a:chOff x="7897956" y="188476"/>
            <a:chExt cx="1243663" cy="538981"/>
          </a:xfrm>
        </p:grpSpPr>
        <p:pic>
          <p:nvPicPr>
            <p:cNvPr id="98" name="Picture 97" descr="Logo&#10;&#10;Description automatically generated">
              <a:extLst>
                <a:ext uri="{FF2B5EF4-FFF2-40B4-BE49-F238E27FC236}">
                  <a16:creationId xmlns:a16="http://schemas.microsoft.com/office/drawing/2014/main" id="{6EFE139A-155D-415C-B8C4-7615EFE3F9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4" b="7601"/>
            <a:stretch/>
          </p:blipFill>
          <p:spPr>
            <a:xfrm>
              <a:off x="8507865" y="188476"/>
              <a:ext cx="633754" cy="538981"/>
            </a:xfrm>
            <a:prstGeom prst="rect">
              <a:avLst/>
            </a:prstGeom>
          </p:spPr>
        </p:pic>
        <p:pic>
          <p:nvPicPr>
            <p:cNvPr id="104" name="Google Shape;313;p16">
              <a:extLst>
                <a:ext uri="{FF2B5EF4-FFF2-40B4-BE49-F238E27FC236}">
                  <a16:creationId xmlns:a16="http://schemas.microsoft.com/office/drawing/2014/main" id="{E8FBD1B4-5CAA-4956-8C51-1F2A1469DE6B}"/>
                </a:ext>
              </a:extLst>
            </p:cNvPr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7897956" y="192351"/>
              <a:ext cx="529744" cy="52974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6" name="Google Shape;312;p16">
            <a:extLst>
              <a:ext uri="{FF2B5EF4-FFF2-40B4-BE49-F238E27FC236}">
                <a16:creationId xmlns:a16="http://schemas.microsoft.com/office/drawing/2014/main" id="{06BF3501-7CD0-4BCD-8660-E25FA2222D7C}"/>
              </a:ext>
            </a:extLst>
          </p:cNvPr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177692" y="2852833"/>
            <a:ext cx="1795651" cy="179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Picture 116" descr="Icon&#10;&#10;Description automatically generated">
            <a:extLst>
              <a:ext uri="{FF2B5EF4-FFF2-40B4-BE49-F238E27FC236}">
                <a16:creationId xmlns:a16="http://schemas.microsoft.com/office/drawing/2014/main" id="{ABE477C1-05D8-4335-8489-D4F3E4EF4DEA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921" y="5299489"/>
            <a:ext cx="806132" cy="80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202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81481E-6 L 3.75E-6 0.25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2.96296E-6 L -3.95833E-6 0.25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4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0.00139 L -1.25E-6 0.24861 " pathEditMode="relative" rAng="0" ptsTypes="AA">
                                      <p:cBhvr>
                                        <p:cTn id="4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 animBg="1"/>
      <p:bldP spid="49" grpId="0" animBg="1"/>
      <p:bldP spid="50" grpId="0" animBg="1"/>
      <p:bldP spid="52" grpId="0" animBg="1"/>
      <p:bldP spid="52" grpId="1" animBg="1"/>
      <p:bldP spid="17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574497E-3E9B-486E-9386-52D02714E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0"/>
            <a:ext cx="3816861" cy="4838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u="sng" dirty="0">
                <a:sym typeface="Wingdings" panose="05000000000000000000" pitchFamily="2" charset="2"/>
              </a:rPr>
              <a:t>Current Work:</a:t>
            </a:r>
          </a:p>
          <a:p>
            <a:r>
              <a:rPr lang="en-GB" dirty="0"/>
              <a:t>Simulation study to assess method quality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pPr marL="0" lvl="0" indent="0">
              <a:buNone/>
            </a:pPr>
            <a:endParaRPr lang="en-GB" dirty="0">
              <a:solidFill>
                <a:srgbClr val="000000">
                  <a:lumMod val="95000"/>
                  <a:lumOff val="5000"/>
                </a:srgbClr>
              </a:solidFill>
              <a:sym typeface="Wingdings" panose="05000000000000000000" pitchFamily="2" charset="2"/>
            </a:endParaRPr>
          </a:p>
          <a:p>
            <a:pPr marL="0" lvl="0" indent="0">
              <a:buNone/>
            </a:pPr>
            <a:endParaRPr lang="en-GB" dirty="0">
              <a:solidFill>
                <a:srgbClr val="000000">
                  <a:lumMod val="95000"/>
                  <a:lumOff val="5000"/>
                </a:srgbClr>
              </a:solidFill>
            </a:endParaRPr>
          </a:p>
          <a:p>
            <a:pPr>
              <a:buFont typeface="Wingdings" panose="05000000000000000000" pitchFamily="2" charset="2"/>
              <a:buChar char="à"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49AEAE-2F6D-4D62-87FB-57C01BDA1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Simulation &amp; Method Selection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25CF09-9E26-4658-A272-9C9493F21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Qualifying Exam</a:t>
            </a:r>
          </a:p>
        </p:txBody>
      </p:sp>
      <p:graphicFrame>
        <p:nvGraphicFramePr>
          <p:cNvPr id="38" name="Diagram 37">
            <a:extLst>
              <a:ext uri="{FF2B5EF4-FFF2-40B4-BE49-F238E27FC236}">
                <a16:creationId xmlns:a16="http://schemas.microsoft.com/office/drawing/2014/main" id="{A3E638CE-5F1E-484A-B889-9DD28E20DD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1412618"/>
              </p:ext>
            </p:extLst>
          </p:nvPr>
        </p:nvGraphicFramePr>
        <p:xfrm>
          <a:off x="612970" y="2935404"/>
          <a:ext cx="11309220" cy="24781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250841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E74BD4-0B58-44A8-8E26-DA9652307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 Development – Intrinsic Fitness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EFC19E-60A6-474A-8E56-7063B3222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Qualifying Exam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402A7-CCD0-4F34-A7BC-A49640A23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05/07/2021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EEBFDF42-2FE9-4AE5-AC0F-B2CBC9A38A4E}"/>
                  </a:ext>
                </a:extLst>
              </p:cNvPr>
              <p:cNvSpPr/>
              <p:nvPr/>
            </p:nvSpPr>
            <p:spPr>
              <a:xfrm>
                <a:off x="6590536" y="1329454"/>
                <a:ext cx="5423482" cy="19307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𝐿𝑜𝑔𝑁𝑜𝑟𝑚𝑎𝑙</m:t>
                      </m:r>
                      <m:d>
                        <m:d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i="1" dirty="0">
                  <a:solidFill>
                    <a:schemeClr val="tx2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func>
                            <m:func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GB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</m:e>
                          </m:func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  <m:sSub>
                        <m:sSub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d>
                            <m:dPr>
                              <m:begChr m:val=""/>
                              <m:endChr m:val="]"/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𝑆𝑝𝑒𝑐𝑖𝑒𝑠</m:t>
                              </m:r>
                              <m:r>
                                <a:rPr lang="en-GB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sub>
                      </m:sSub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  <m:e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d>
                                <m:dPr>
                                  <m:begChr m:val=""/>
                                  <m:endChr m:val="]"/>
                                  <m:ctrlP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𝑆𝑝𝑒𝑐𝑖𝑒𝑠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sub>
                          </m:sSub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d>
                                <m:dPr>
                                  <m:begChr m:val=""/>
                                  <m:endChr m:val="]"/>
                                  <m:ctrlP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𝑆𝑝𝑒𝑐𝑖𝑒𝑠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n-GB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GB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i="1" dirty="0">
                  <a:solidFill>
                    <a:schemeClr val="tx2"/>
                  </a:solidFill>
                  <a:latin typeface="Cambria Math" panose="02040503050406030204" pitchFamily="18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𝛼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~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𝐶𝑎𝑢𝑐h𝑦</m:t>
                      </m:r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(0,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10)</m:t>
                      </m:r>
                    </m:oMath>
                  </m:oMathPara>
                </a14:m>
                <a:endParaRPr lang="en-GB" dirty="0">
                  <a:solidFill>
                    <a:schemeClr val="tx2"/>
                  </a:solidFill>
                  <a:latin typeface="Calibri Light" panose="020F0302020204030204" pitchFamily="34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𝛽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~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𝑁𝑜𝑟𝑚𝑎𝑙</m:t>
                      </m:r>
                      <m:d>
                        <m:d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</m:ctrlPr>
                        </m:dPr>
                        <m:e>
                          <m:r>
                            <a:rPr lang="en-GB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0,</m:t>
                          </m:r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 </m:t>
                          </m:r>
                          <m:r>
                            <a:rPr lang="en-GB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en-GB" dirty="0">
                  <a:solidFill>
                    <a:schemeClr val="tx2"/>
                  </a:solidFill>
                  <a:latin typeface="Calibri Light" panose="020F0302020204030204" pitchFamily="34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𝜎</m:t>
                      </m:r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~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𝐸𝑥𝑝𝑜𝑛𝑒𝑛𝑡𝑖𝑎𝑙</m:t>
                      </m:r>
                      <m:d>
                        <m:d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</m:ctrlPr>
                        </m:dPr>
                        <m:e>
                          <m:r>
                            <a:rPr lang="en-GB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en-GB" dirty="0">
                  <a:solidFill>
                    <a:schemeClr val="tx2"/>
                  </a:solidFill>
                  <a:latin typeface="Calibri Light" panose="020F0302020204030204" pitchFamily="34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EEBFDF42-2FE9-4AE5-AC0F-B2CBC9A38A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0536" y="1329454"/>
                <a:ext cx="5423482" cy="19307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Google Shape;312;p16">
            <a:extLst>
              <a:ext uri="{FF2B5EF4-FFF2-40B4-BE49-F238E27FC236}">
                <a16:creationId xmlns:a16="http://schemas.microsoft.com/office/drawing/2014/main" id="{47240434-DD92-48F5-8E19-F8DB2A29063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5258" y="5016923"/>
            <a:ext cx="818580" cy="81857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A59F1957-A536-42A2-920F-E26DB24B2EF2}"/>
              </a:ext>
            </a:extLst>
          </p:cNvPr>
          <p:cNvGrpSpPr/>
          <p:nvPr/>
        </p:nvGrpSpPr>
        <p:grpSpPr>
          <a:xfrm>
            <a:off x="452683" y="3824843"/>
            <a:ext cx="5570288" cy="1601370"/>
            <a:chOff x="452683" y="3824843"/>
            <a:chExt cx="5570288" cy="1601370"/>
          </a:xfrm>
        </p:grpSpPr>
        <p:pic>
          <p:nvPicPr>
            <p:cNvPr id="15" name="Google Shape;313;p16">
              <a:extLst>
                <a:ext uri="{FF2B5EF4-FFF2-40B4-BE49-F238E27FC236}">
                  <a16:creationId xmlns:a16="http://schemas.microsoft.com/office/drawing/2014/main" id="{2B141BDA-53F6-4BFA-A6F3-B6F3D839D75F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52683" y="3862143"/>
              <a:ext cx="818580" cy="8185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Picture 18" descr="A picture containing text, plant, leaf&#10;&#10;Description automatically generated">
              <a:extLst>
                <a:ext uri="{FF2B5EF4-FFF2-40B4-BE49-F238E27FC236}">
                  <a16:creationId xmlns:a16="http://schemas.microsoft.com/office/drawing/2014/main" id="{4CD20AF8-B854-4244-BF56-121A21CB1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4401" y="3824843"/>
              <a:ext cx="818570" cy="818570"/>
            </a:xfrm>
            <a:prstGeom prst="rect">
              <a:avLst/>
            </a:prstGeom>
          </p:spPr>
        </p:pic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A58CEE17-B7E0-4CE8-A81D-B1C8AF4802BD}"/>
                </a:ext>
              </a:extLst>
            </p:cNvPr>
            <p:cNvCxnSpPr>
              <a:cxnSpLocks/>
              <a:stCxn id="19" idx="1"/>
              <a:endCxn id="12" idx="3"/>
            </p:cNvCxnSpPr>
            <p:nvPr/>
          </p:nvCxnSpPr>
          <p:spPr>
            <a:xfrm rot="10800000" flipV="1">
              <a:off x="3633839" y="4234127"/>
              <a:ext cx="1570563" cy="1192085"/>
            </a:xfrm>
            <a:prstGeom prst="curvedConnector3">
              <a:avLst>
                <a:gd name="adj1" fmla="val 50000"/>
              </a:avLst>
            </a:prstGeom>
            <a:ln>
              <a:solidFill>
                <a:srgbClr val="0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or: Curved 26">
              <a:extLst>
                <a:ext uri="{FF2B5EF4-FFF2-40B4-BE49-F238E27FC236}">
                  <a16:creationId xmlns:a16="http://schemas.microsoft.com/office/drawing/2014/main" id="{9582AA5A-6440-4024-8451-20064E0A706C}"/>
                </a:ext>
              </a:extLst>
            </p:cNvPr>
            <p:cNvCxnSpPr>
              <a:cxnSpLocks/>
              <a:stCxn id="15" idx="3"/>
              <a:endCxn id="12" idx="1"/>
            </p:cNvCxnSpPr>
            <p:nvPr/>
          </p:nvCxnSpPr>
          <p:spPr>
            <a:xfrm>
              <a:off x="1271263" y="4271433"/>
              <a:ext cx="1543995" cy="1154780"/>
            </a:xfrm>
            <a:prstGeom prst="curvedConnector3">
              <a:avLst>
                <a:gd name="adj1" fmla="val 50000"/>
              </a:avLst>
            </a:prstGeom>
            <a:ln>
              <a:solidFill>
                <a:srgbClr val="0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4D37E57-63C1-4F83-AFA6-5CB40C3EE48D}"/>
              </a:ext>
            </a:extLst>
          </p:cNvPr>
          <p:cNvSpPr/>
          <p:nvPr/>
        </p:nvSpPr>
        <p:spPr>
          <a:xfrm>
            <a:off x="7862498" y="1720340"/>
            <a:ext cx="1008561" cy="481780"/>
          </a:xfrm>
          <a:prstGeom prst="rect">
            <a:avLst/>
          </a:prstGeom>
          <a:solidFill>
            <a:srgbClr val="FFC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A9EC1F3-4C84-4651-8D8D-D3BB24BF19CF}"/>
              </a:ext>
            </a:extLst>
          </p:cNvPr>
          <p:cNvGrpSpPr/>
          <p:nvPr/>
        </p:nvGrpSpPr>
        <p:grpSpPr>
          <a:xfrm>
            <a:off x="2815258" y="5891642"/>
            <a:ext cx="834078" cy="699122"/>
            <a:chOff x="2815258" y="5891642"/>
            <a:chExt cx="834078" cy="699122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053B77A-1F92-4447-8AD0-727DEB90A940}"/>
                </a:ext>
              </a:extLst>
            </p:cNvPr>
            <p:cNvGrpSpPr/>
            <p:nvPr/>
          </p:nvGrpSpPr>
          <p:grpSpPr>
            <a:xfrm>
              <a:off x="2815258" y="5891642"/>
              <a:ext cx="818580" cy="669062"/>
              <a:chOff x="2815258" y="3742960"/>
              <a:chExt cx="818580" cy="669062"/>
            </a:xfrm>
          </p:grpSpPr>
          <p:cxnSp>
            <p:nvCxnSpPr>
              <p:cNvPr id="21" name="Connector: Curved 20">
                <a:extLst>
                  <a:ext uri="{FF2B5EF4-FFF2-40B4-BE49-F238E27FC236}">
                    <a16:creationId xmlns:a16="http://schemas.microsoft.com/office/drawing/2014/main" id="{8DDCF572-AB33-40B0-80E4-6818E3DA366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15258" y="3742960"/>
                <a:ext cx="818580" cy="12700"/>
              </a:xfrm>
              <a:prstGeom prst="curvedConnector5">
                <a:avLst>
                  <a:gd name="adj1" fmla="val -27926"/>
                  <a:gd name="adj2" fmla="val 2242047"/>
                  <a:gd name="adj3" fmla="val 127926"/>
                </a:avLst>
              </a:prstGeom>
              <a:ln>
                <a:solidFill>
                  <a:srgbClr val="00000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557CED8B-2153-46F3-9AEB-70D4FE1E1CE6}"/>
                      </a:ext>
                    </a:extLst>
                  </p:cNvPr>
                  <p:cNvSpPr/>
                  <p:nvPr/>
                </p:nvSpPr>
                <p:spPr>
                  <a:xfrm>
                    <a:off x="2845397" y="4042690"/>
                    <a:ext cx="761169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GB" i="1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𝑇𝑒𝑎</m:t>
                              </m:r>
                            </m:sub>
                          </m:sSub>
                        </m:oMath>
                      </m:oMathPara>
                    </a14:m>
                    <a:endParaRPr lang="en-GB" dirty="0"/>
                  </a:p>
                </p:txBody>
              </p:sp>
            </mc:Choice>
            <mc:Fallback xmlns=""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557CED8B-2153-46F3-9AEB-70D4FE1E1CE6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845397" y="4042690"/>
                    <a:ext cx="761169" cy="369332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b="-3333"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61B0F28-AD3C-45B2-A8C6-7291CCF2C27A}"/>
                </a:ext>
              </a:extLst>
            </p:cNvPr>
            <p:cNvSpPr/>
            <p:nvPr/>
          </p:nvSpPr>
          <p:spPr>
            <a:xfrm>
              <a:off x="2830756" y="6303652"/>
              <a:ext cx="818580" cy="287112"/>
            </a:xfrm>
            <a:prstGeom prst="rect">
              <a:avLst/>
            </a:prstGeom>
            <a:solidFill>
              <a:srgbClr val="FFC000">
                <a:alpha val="3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2CE6F5DB-ECB2-4FDA-B052-C9A487719BD3}"/>
              </a:ext>
            </a:extLst>
          </p:cNvPr>
          <p:cNvSpPr/>
          <p:nvPr/>
        </p:nvSpPr>
        <p:spPr>
          <a:xfrm>
            <a:off x="9509026" y="1720340"/>
            <a:ext cx="1083447" cy="481780"/>
          </a:xfrm>
          <a:prstGeom prst="rect">
            <a:avLst/>
          </a:prstGeom>
          <a:solidFill>
            <a:srgbClr val="0070C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96B5082-4B89-4BCD-B63B-264F3EC54E40}"/>
              </a:ext>
            </a:extLst>
          </p:cNvPr>
          <p:cNvGrpSpPr/>
          <p:nvPr/>
        </p:nvGrpSpPr>
        <p:grpSpPr>
          <a:xfrm>
            <a:off x="729208" y="4791429"/>
            <a:ext cx="4993472" cy="394569"/>
            <a:chOff x="729208" y="4791429"/>
            <a:chExt cx="4993472" cy="39456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3B9790E9-4167-4175-A88B-754477CBAEC1}"/>
                    </a:ext>
                  </a:extLst>
                </p:cNvPr>
                <p:cNvSpPr/>
                <p:nvPr/>
              </p:nvSpPr>
              <p:spPr>
                <a:xfrm>
                  <a:off x="4287521" y="4791429"/>
                  <a:ext cx="1435159" cy="38151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𝑇𝑒𝑎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𝐺𝑟𝑎𝑠𝑠</m:t>
                            </m:r>
                          </m:sub>
                        </m:sSub>
                      </m:oMath>
                    </m:oMathPara>
                  </a14:m>
                  <a:endParaRPr lang="en-GB" dirty="0"/>
                </a:p>
              </p:txBody>
            </p:sp>
          </mc:Choice>
          <mc:Fallback xmlns=""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3B9790E9-4167-4175-A88B-754477CBAEC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87521" y="4791429"/>
                  <a:ext cx="1435159" cy="381515"/>
                </a:xfrm>
                <a:prstGeom prst="rect">
                  <a:avLst/>
                </a:prstGeom>
                <a:blipFill>
                  <a:blip r:embed="rId8"/>
                  <a:stretch>
                    <a:fillRect b="-9524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DD002512-4D15-4F5A-A3FF-7EEC909B0151}"/>
                    </a:ext>
                  </a:extLst>
                </p:cNvPr>
                <p:cNvSpPr/>
                <p:nvPr/>
              </p:nvSpPr>
              <p:spPr>
                <a:xfrm>
                  <a:off x="729208" y="4802461"/>
                  <a:ext cx="1432367" cy="38151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𝑇𝑒𝑎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𝑇𝑟𝑒𝑒</m:t>
                            </m:r>
                          </m:sub>
                        </m:sSub>
                      </m:oMath>
                    </m:oMathPara>
                  </a14:m>
                  <a:endParaRPr lang="en-GB" dirty="0"/>
                </a:p>
              </p:txBody>
            </p:sp>
          </mc:Choice>
          <mc:Fallback xmlns=""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DD002512-4D15-4F5A-A3FF-7EEC909B01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9208" y="4802461"/>
                  <a:ext cx="1432367" cy="381515"/>
                </a:xfrm>
                <a:prstGeom prst="rect">
                  <a:avLst/>
                </a:prstGeom>
                <a:blipFill>
                  <a:blip r:embed="rId9"/>
                  <a:stretch>
                    <a:fillRect b="-11290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C6F0373-4597-44CF-AB2E-2628DCFE9350}"/>
                </a:ext>
              </a:extLst>
            </p:cNvPr>
            <p:cNvSpPr/>
            <p:nvPr/>
          </p:nvSpPr>
          <p:spPr>
            <a:xfrm>
              <a:off x="4507786" y="4849873"/>
              <a:ext cx="994631" cy="334103"/>
            </a:xfrm>
            <a:prstGeom prst="rect">
              <a:avLst/>
            </a:prstGeom>
            <a:solidFill>
              <a:srgbClr val="0070C0">
                <a:alpha val="3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5384DEE-36A4-4C2B-BC83-F90EC951C736}"/>
                </a:ext>
              </a:extLst>
            </p:cNvPr>
            <p:cNvSpPr/>
            <p:nvPr/>
          </p:nvSpPr>
          <p:spPr>
            <a:xfrm>
              <a:off x="948075" y="4851895"/>
              <a:ext cx="994631" cy="334103"/>
            </a:xfrm>
            <a:prstGeom prst="rect">
              <a:avLst/>
            </a:prstGeom>
            <a:solidFill>
              <a:srgbClr val="0070C0">
                <a:alpha val="3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F900AB4-6A49-4EAD-A3D9-70B92741CE74}"/>
              </a:ext>
            </a:extLst>
          </p:cNvPr>
          <p:cNvSpPr/>
          <p:nvPr/>
        </p:nvSpPr>
        <p:spPr>
          <a:xfrm>
            <a:off x="177982" y="1331940"/>
            <a:ext cx="6096000" cy="228062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GB" sz="2000" u="sng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Intrinsic Fitness:</a:t>
            </a:r>
            <a:endParaRPr lang="en-GB" sz="2000" dirty="0">
              <a:solidFill>
                <a:srgbClr val="000000">
                  <a:lumMod val="95000"/>
                  <a:lumOff val="5000"/>
                </a:srgbClr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pPr marL="228600" lvl="0" indent="-228600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GB" sz="2000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Bayesian Method</a:t>
            </a:r>
          </a:p>
          <a:p>
            <a:pPr marL="685800" lvl="1" indent="-228600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Distributional estimates</a:t>
            </a:r>
          </a:p>
          <a:p>
            <a:pPr marL="685800" lvl="1" indent="-228600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Infer unobserved/rare interactions</a:t>
            </a:r>
            <a:endParaRPr lang="en-GB" sz="1600" dirty="0">
              <a:solidFill>
                <a:srgbClr val="000000">
                  <a:lumMod val="95000"/>
                  <a:lumOff val="5000"/>
                </a:srgbClr>
              </a:solidFill>
              <a:latin typeface="Adobe Fangsong Std R" panose="02020400000000000000" pitchFamily="18" charset="-128"/>
              <a:ea typeface="Adobe Fangsong Std R" panose="02020400000000000000" pitchFamily="18" charset="-128"/>
              <a:sym typeface="Wingdings" panose="05000000000000000000" pitchFamily="2" charset="2"/>
            </a:endParaRPr>
          </a:p>
          <a:p>
            <a:pPr marL="228600" lvl="0" indent="-228600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GB" sz="2000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Directed Effects</a:t>
            </a:r>
          </a:p>
          <a:p>
            <a:pPr lvl="1">
              <a:lnSpc>
                <a:spcPct val="90000"/>
              </a:lnSpc>
              <a:spcBef>
                <a:spcPts val="600"/>
              </a:spcBef>
            </a:pPr>
            <a:endParaRPr lang="en-GB" sz="1600" dirty="0">
              <a:solidFill>
                <a:srgbClr val="000000">
                  <a:lumMod val="95000"/>
                  <a:lumOff val="5000"/>
                </a:srgbClr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6" name="Table 36">
                <a:extLst>
                  <a:ext uri="{FF2B5EF4-FFF2-40B4-BE49-F238E27FC236}">
                    <a16:creationId xmlns:a16="http://schemas.microsoft.com/office/drawing/2014/main" id="{E8363D81-6C9E-4B0D-AAB0-F22F2E11B18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49427385"/>
                  </p:ext>
                </p:extLst>
              </p:nvPr>
            </p:nvGraphicFramePr>
            <p:xfrm>
              <a:off x="6987600" y="3246319"/>
              <a:ext cx="5026418" cy="2091817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70977">
                      <a:extLst>
                        <a:ext uri="{9D8B030D-6E8A-4147-A177-3AD203B41FA5}">
                          <a16:colId xmlns:a16="http://schemas.microsoft.com/office/drawing/2014/main" val="1471639236"/>
                        </a:ext>
                      </a:extLst>
                    </a:gridCol>
                    <a:gridCol w="3555441">
                      <a:extLst>
                        <a:ext uri="{9D8B030D-6E8A-4147-A177-3AD203B41FA5}">
                          <a16:colId xmlns:a16="http://schemas.microsoft.com/office/drawing/2014/main" val="220475336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indent="0" algn="r">
                            <a:buFont typeface="Arial" panose="020B0604020202020204" pitchFamily="34" charset="0"/>
                            <a:buNone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mtClean="0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  <m:sub>
                                  <m:r>
                                    <a:rPr lang="en-GB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 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Fitness of focal individual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27159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GB" smtClean="0">
                                      <a:latin typeface="Cambria Math" panose="02040503050406030204" pitchFamily="18" charset="0"/>
                                    </a:rPr>
                                    <m:t>𝑠𝑝𝑒𝑐𝑖𝑒𝑠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 …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Intrinsic fitness by species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951086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d>
                                    <m:dPr>
                                      <m:begChr m:val=""/>
                                      <m:endChr m:val="]"/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>
                                          <a:latin typeface="Cambria Math" panose="02040503050406030204" pitchFamily="18" charset="0"/>
                                        </a:rPr>
                                        <m:t>𝑆𝑝𝑒𝑐𝑖𝑒𝑠</m:t>
                                      </m:r>
                                      <m:r>
                                        <a:rPr lang="en-GB">
                                          <a:latin typeface="Cambria Math" panose="02040503050406030204" pitchFamily="18" charset="0"/>
                                        </a:rPr>
                                        <m:t>[</m:t>
                                      </m:r>
                                      <m:r>
                                        <a:rPr lang="en-GB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GB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GB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</m:sub>
                              </m:sSub>
                            </m:oMath>
                          </a14:m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 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Interaction of j on </a:t>
                          </a:r>
                          <a:r>
                            <a:rPr lang="en-GB" dirty="0" err="1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i</a:t>
                          </a:r>
                          <a:endParaRPr lang="en-GB" dirty="0">
                            <a:solidFill>
                              <a:schemeClr val="tx2"/>
                            </a:solidFill>
                            <a:latin typeface="Adobe Fangsong Std R" panose="02020400000000000000" pitchFamily="18" charset="-128"/>
                            <a:ea typeface="Adobe Fangsong Std R" panose="02020400000000000000" pitchFamily="18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7624636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d>
                                    <m:dPr>
                                      <m:begChr m:val=""/>
                                      <m:endChr m:val="]"/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>
                                          <a:latin typeface="Cambria Math" panose="02040503050406030204" pitchFamily="18" charset="0"/>
                                        </a:rPr>
                                        <m:t>𝑆𝑝𝑒𝑐𝑖𝑒𝑠</m:t>
                                      </m:r>
                                      <m:r>
                                        <a:rPr lang="en-GB">
                                          <a:latin typeface="Cambria Math" panose="02040503050406030204" pitchFamily="18" charset="0"/>
                                        </a:rPr>
                                        <m:t>[</m:t>
                                      </m:r>
                                      <m:r>
                                        <a:rPr lang="en-GB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  <m:r>
                                    <a:rPr lang="en-GB"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GB">
                                      <a:latin typeface="Cambria Math" panose="02040503050406030204" pitchFamily="18" charset="0"/>
                                    </a:rPr>
                                    <m:t>]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 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Abundance of species j in vicinity to observation </a:t>
                          </a:r>
                          <a:r>
                            <a:rPr lang="en-GB" dirty="0" err="1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i</a:t>
                          </a:r>
                          <a:endParaRPr lang="en-GB" dirty="0">
                            <a:solidFill>
                              <a:schemeClr val="tx2"/>
                            </a:solidFill>
                            <a:latin typeface="Adobe Fangsong Std R" panose="02020400000000000000" pitchFamily="18" charset="-128"/>
                            <a:ea typeface="Adobe Fangsong Std R" panose="02020400000000000000" pitchFamily="18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297764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6" name="Table 36">
                <a:extLst>
                  <a:ext uri="{FF2B5EF4-FFF2-40B4-BE49-F238E27FC236}">
                    <a16:creationId xmlns:a16="http://schemas.microsoft.com/office/drawing/2014/main" id="{E8363D81-6C9E-4B0D-AAB0-F22F2E11B18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49427385"/>
                  </p:ext>
                </p:extLst>
              </p:nvPr>
            </p:nvGraphicFramePr>
            <p:xfrm>
              <a:off x="6987600" y="3246319"/>
              <a:ext cx="5026418" cy="2091817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470977">
                      <a:extLst>
                        <a:ext uri="{9D8B030D-6E8A-4147-A177-3AD203B41FA5}">
                          <a16:colId xmlns:a16="http://schemas.microsoft.com/office/drawing/2014/main" val="1471639236"/>
                        </a:ext>
                      </a:extLst>
                    </a:gridCol>
                    <a:gridCol w="3555441">
                      <a:extLst>
                        <a:ext uri="{9D8B030D-6E8A-4147-A177-3AD203B41FA5}">
                          <a16:colId xmlns:a16="http://schemas.microsoft.com/office/drawing/2014/main" val="220475336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10"/>
                          <a:stretch>
                            <a:fillRect t="-8197" r="-242324" b="-526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Fitness of focal individual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2715934"/>
                      </a:ext>
                    </a:extLst>
                  </a:tr>
                  <a:tr h="38696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10"/>
                          <a:stretch>
                            <a:fillRect t="-103125" r="-242324" b="-40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Intrinsic fitness by species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95108632"/>
                      </a:ext>
                    </a:extLst>
                  </a:tr>
                  <a:tr h="6670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10"/>
                          <a:stretch>
                            <a:fillRect t="-119266" r="-242324" b="-13578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Interaction of j on </a:t>
                          </a:r>
                          <a:r>
                            <a:rPr lang="en-GB" dirty="0" err="1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i</a:t>
                          </a:r>
                          <a:endParaRPr lang="en-GB" dirty="0">
                            <a:solidFill>
                              <a:schemeClr val="tx2"/>
                            </a:solidFill>
                            <a:latin typeface="Adobe Fangsong Std R" panose="02020400000000000000" pitchFamily="18" charset="-128"/>
                            <a:ea typeface="Adobe Fangsong Std R" panose="02020400000000000000" pitchFamily="18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76246366"/>
                      </a:ext>
                    </a:extLst>
                  </a:tr>
                  <a:tr h="6670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10"/>
                          <a:stretch>
                            <a:fillRect t="-217273" r="-242324" b="-3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dirty="0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Abundance of species j in vicinity to observation </a:t>
                          </a:r>
                          <a:r>
                            <a:rPr lang="en-GB" dirty="0" err="1">
                              <a:latin typeface="Adobe Fangsong Std R" panose="02020400000000000000" pitchFamily="18" charset="-128"/>
                              <a:ea typeface="Adobe Fangsong Std R" panose="02020400000000000000" pitchFamily="18" charset="-128"/>
                            </a:rPr>
                            <a:t>i</a:t>
                          </a:r>
                          <a:endParaRPr lang="en-GB" dirty="0">
                            <a:solidFill>
                              <a:schemeClr val="tx2"/>
                            </a:solidFill>
                            <a:latin typeface="Adobe Fangsong Std R" panose="02020400000000000000" pitchFamily="18" charset="-128"/>
                            <a:ea typeface="Adobe Fangsong Std R" panose="02020400000000000000" pitchFamily="18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29776446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35EF8B3A-7FBB-49B2-84C9-6311FE4871A8}"/>
                  </a:ext>
                </a:extLst>
              </p:cNvPr>
              <p:cNvSpPr/>
              <p:nvPr/>
            </p:nvSpPr>
            <p:spPr>
              <a:xfrm>
                <a:off x="6313280" y="5913252"/>
                <a:ext cx="5207693" cy="4463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GB" dirty="0">
                    <a:solidFill>
                      <a:srgbClr val="000000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  <a:sym typeface="Wingdings" panose="05000000000000000000" pitchFamily="2" charset="2"/>
                  </a:rPr>
                  <a:t></a:t>
                </a:r>
                <a:r>
                  <a:rPr lang="en-GB" dirty="0">
                    <a:solidFill>
                      <a:srgbClr val="000000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func>
                          <m:funcPr>
                            <m:ctrlPr>
                              <a:rPr lang="en-GB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GB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GB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</m:e>
                        </m:func>
                        <m:r>
                          <a:rPr lang="en-GB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GB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)= </m:t>
                    </m:r>
                    <m:sSub>
                      <m:sSubPr>
                        <m:ctrlPr>
                          <a:rPr lang="en-GB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d>
                          <m:dPr>
                            <m:begChr m:val=""/>
                            <m:endChr m:val="]"/>
                            <m:ctrlPr>
                              <a:rPr lang="en-GB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𝑆𝑝𝑒𝑐𝑖𝑒𝑠</m:t>
                            </m:r>
                            <m:r>
                              <a:rPr lang="en-GB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GB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b>
                    </m:sSub>
                    <m:r>
                      <a:rPr lang="en-GB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limLoc m:val="subSup"/>
                        <m:ctrlPr>
                          <a:rPr lang="en-GB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GB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  <m:e>
                        <m:sSub>
                          <m:sSubPr>
                            <m:ctrlPr>
                              <a:rPr lang="en-GB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d>
                              <m:dPr>
                                <m:begChr m:val=""/>
                                <m:endChr m:val="]"/>
                                <m:ctrlPr>
                                  <a:rPr lang="en-GB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𝑆𝑝𝑒𝑐𝑖𝑒𝑠</m:t>
                                </m:r>
                                <m:r>
                                  <a:rPr lang="en-GB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r>
                                  <a:rPr lang="en-GB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GB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GB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b>
                        </m:sSub>
                        <m:sSub>
                          <m:sSubPr>
                            <m:ctrlP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d>
                              <m:dPr>
                                <m:begChr m:val=""/>
                                <m:endChr m:val="]"/>
                                <m:ctrlP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𝑆𝑝𝑒𝑐𝑖𝑒𝑠</m:t>
                                </m:r>
                                <m:r>
                                  <a:rPr lang="en-GB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]</m:t>
                            </m:r>
                          </m:sub>
                        </m:sSub>
                      </m:e>
                    </m:nary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35EF8B3A-7FBB-49B2-84C9-6311FE4871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3280" y="5913252"/>
                <a:ext cx="5207693" cy="446341"/>
              </a:xfrm>
              <a:prstGeom prst="rect">
                <a:avLst/>
              </a:prstGeom>
              <a:blipFill>
                <a:blip r:embed="rId11"/>
                <a:stretch>
                  <a:fillRect l="-1054" t="-87671" r="-2927" b="-1493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TextBox 44">
            <a:extLst>
              <a:ext uri="{FF2B5EF4-FFF2-40B4-BE49-F238E27FC236}">
                <a16:creationId xmlns:a16="http://schemas.microsoft.com/office/drawing/2014/main" id="{DBA7F581-454A-400B-AA4A-50D8A823F896}"/>
              </a:ext>
            </a:extLst>
          </p:cNvPr>
          <p:cNvSpPr txBox="1"/>
          <p:nvPr/>
        </p:nvSpPr>
        <p:spPr>
          <a:xfrm>
            <a:off x="6483385" y="5461728"/>
            <a:ext cx="5037588" cy="495108"/>
          </a:xfrm>
          <a:prstGeom prst="rect">
            <a:avLst/>
          </a:prstGeom>
          <a:solidFill>
            <a:srgbClr val="10A055"/>
          </a:solidFill>
          <a:ln w="12700">
            <a:solidFill>
              <a:schemeClr val="tx2"/>
            </a:solidFill>
          </a:ln>
        </p:spPr>
        <p:txBody>
          <a:bodyPr wrap="square" lIns="108000" tIns="108000" rIns="108000" bIns="10800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Trade-off of abundance &amp; individual fitness?</a:t>
            </a:r>
            <a:endParaRPr lang="en-GB" dirty="0">
              <a:solidFill>
                <a:schemeClr val="bg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66670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9" grpId="0" animBg="1"/>
      <p:bldP spid="31" grpId="0" animBg="1"/>
      <p:bldP spid="44" grpId="0"/>
      <p:bldP spid="4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882233F-0149-4210-AE24-5A2C9B1EAE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244826"/>
              </p:ext>
            </p:extLst>
          </p:nvPr>
        </p:nvGraphicFramePr>
        <p:xfrm>
          <a:off x="196132" y="1110343"/>
          <a:ext cx="11798150" cy="420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2882">
                  <a:extLst>
                    <a:ext uri="{9D8B030D-6E8A-4147-A177-3AD203B41FA5}">
                      <a16:colId xmlns:a16="http://schemas.microsoft.com/office/drawing/2014/main" val="363231578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03420646"/>
                    </a:ext>
                  </a:extLst>
                </a:gridCol>
                <a:gridCol w="9266988">
                  <a:extLst>
                    <a:ext uri="{9D8B030D-6E8A-4147-A177-3AD203B41FA5}">
                      <a16:colId xmlns:a16="http://schemas.microsoft.com/office/drawing/2014/main" val="662341641"/>
                    </a:ext>
                  </a:extLst>
                </a:gridCol>
              </a:tblGrid>
              <a:tr h="420456">
                <a:tc>
                  <a:txBody>
                    <a:bodyPr/>
                    <a:lstStyle/>
                    <a:p>
                      <a:pPr algn="r"/>
                      <a:r>
                        <a:rPr lang="en-DE" dirty="0">
                          <a:solidFill>
                            <a:schemeClr val="tx2"/>
                          </a:solidFill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Environment</a:t>
                      </a:r>
                      <a:endParaRPr lang="en-US" dirty="0">
                        <a:solidFill>
                          <a:schemeClr val="tx2"/>
                        </a:solidFill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2"/>
                          </a:solidFill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"Species may simply co-occur because they favor the same abiotic conditions"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1527282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5733F8FA-6996-4CEF-A347-5BDB1EEE3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 Development - Environment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3AA878-AC59-4740-88E5-281AE2A21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Qualifying Exam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541B0111-3AE0-43FB-AC5A-AE65022B296F}"/>
                  </a:ext>
                </a:extLst>
              </p:cNvPr>
              <p:cNvSpPr/>
              <p:nvPr/>
            </p:nvSpPr>
            <p:spPr>
              <a:xfrm>
                <a:off x="4598521" y="1915064"/>
                <a:ext cx="7593479" cy="12698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𝐿𝑜𝑔𝑁𝑜𝑟𝑚𝑎𝑙</m:t>
                      </m:r>
                      <m:d>
                        <m:d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i="1" dirty="0">
                  <a:solidFill>
                    <a:schemeClr val="tx2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func>
                            <m:func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GB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</m:e>
                          </m:func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  <m:sSub>
                        <m:sSub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d>
                            <m:dPr>
                              <m:begChr m:val=""/>
                              <m:endChr m:val="]"/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𝑆𝑝𝑒𝑐𝑖𝑒𝑠</m:t>
                              </m:r>
                              <m:r>
                                <a:rPr lang="en-GB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sub>
                      </m:sSub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  <m:e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d>
                                <m:dPr>
                                  <m:begChr m:val=""/>
                                  <m:endChr m:val="]"/>
                                  <m:ctrlP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𝑆𝑝𝑒𝑐𝑖𝑒𝑠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sub>
                          </m:sSub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d>
                                <m:dPr>
                                  <m:begChr m:val=""/>
                                  <m:endChr m:val="]"/>
                                  <m:ctrlP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𝑆𝑝𝑒𝑐𝑖𝑒𝑠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sub>
                          </m:sSub>
                        </m:e>
                      </m:nary>
                      <m:r>
                        <a:rPr lang="en-GB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GB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GB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p>
                        <m:e>
                          <m:sSub>
                            <m:sSubPr>
                              <m:ctrlPr>
                                <a:rPr lang="en-GB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𝑆𝑝𝑒𝑐𝑖𝑒𝑠</m:t>
                              </m:r>
                              <m:r>
                                <a:rPr lang="en-GB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GB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];</m:t>
                              </m:r>
                              <m:r>
                                <a:rPr lang="en-GB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GB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GB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i="1" dirty="0">
                  <a:latin typeface="Cambria Math" panose="02040503050406030204" pitchFamily="18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GB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~ </m:t>
                          </m:r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𝑁𝑜𝑟𝑚𝑎𝑙</m:t>
                          </m:r>
                          <m:r>
                            <a:rPr lang="en-GB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𝐶𝐷</m:t>
                              </m:r>
                            </m:e>
                            <m:sub>
                              <m:d>
                                <m:dPr>
                                  <m:begChr m:val=""/>
                                  <m:endChr m:val="]"/>
                                  <m:ctrlPr>
                                    <a:rPr lang="en-GB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  <m:r>
                                    <a:rPr lang="en-GB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GB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𝑆𝑖𝑡𝑒</m:t>
                                  </m:r>
                                  <m:r>
                                    <a:rPr lang="en-GB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b>
                          </m:sSub>
                          <m:r>
                            <a:rPr lang="en-GB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𝑆𝐸</m:t>
                              </m:r>
                            </m:e>
                            <m:sub>
                              <m:d>
                                <m:dPr>
                                  <m:begChr m:val=""/>
                                  <m:endChr m:val="]"/>
                                  <m:ctrlPr>
                                    <a:rPr lang="en-GB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  <m:r>
                                    <a:rPr lang="en-GB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GB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𝑆𝑖𝑡𝑒</m:t>
                                  </m:r>
                                  <m:r>
                                    <a:rPr lang="en-GB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b>
                          </m:sSub>
                        </m:e>
                      </m:d>
                    </m:oMath>
                  </m:oMathPara>
                </a14:m>
                <a:endParaRPr lang="en-GB" i="1" dirty="0">
                  <a:latin typeface="Cambria Math" panose="02040503050406030204" pitchFamily="18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541B0111-3AE0-43FB-AC5A-AE65022B296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8521" y="1915064"/>
                <a:ext cx="7593479" cy="1269835"/>
              </a:xfrm>
              <a:prstGeom prst="rect">
                <a:avLst/>
              </a:prstGeom>
              <a:blipFill>
                <a:blip r:embed="rId3"/>
                <a:stretch>
                  <a:fillRect b="-7259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>
            <a:extLst>
              <a:ext uri="{FF2B5EF4-FFF2-40B4-BE49-F238E27FC236}">
                <a16:creationId xmlns:a16="http://schemas.microsoft.com/office/drawing/2014/main" id="{D9034E8F-C336-438F-849B-470B368DFC93}"/>
              </a:ext>
            </a:extLst>
          </p:cNvPr>
          <p:cNvSpPr/>
          <p:nvPr/>
        </p:nvSpPr>
        <p:spPr>
          <a:xfrm>
            <a:off x="196132" y="1747814"/>
            <a:ext cx="1179815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Accounting for environmental variation: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Latent variables </a:t>
            </a:r>
            <a:r>
              <a:rPr lang="en-US" sz="1100" dirty="0"/>
              <a:t>(</a:t>
            </a:r>
            <a:r>
              <a:rPr lang="en-US" sz="1100" dirty="0" err="1"/>
              <a:t>Ovaskainen</a:t>
            </a:r>
            <a:r>
              <a:rPr lang="en-US" sz="1100" dirty="0"/>
              <a:t> et al., 2016)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Environmental information into model</a:t>
            </a:r>
            <a:endParaRPr lang="en-US" sz="1100" dirty="0">
              <a:solidFill>
                <a:srgbClr val="514843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1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FEB0577-1170-420B-8BD4-3D5D280F6444}"/>
              </a:ext>
            </a:extLst>
          </p:cNvPr>
          <p:cNvGrpSpPr/>
          <p:nvPr/>
        </p:nvGrpSpPr>
        <p:grpSpPr>
          <a:xfrm>
            <a:off x="5015527" y="5442181"/>
            <a:ext cx="5976999" cy="713269"/>
            <a:chOff x="5015527" y="5442181"/>
            <a:chExt cx="5976999" cy="713269"/>
          </a:xfrm>
        </p:grpSpPr>
        <p:pic>
          <p:nvPicPr>
            <p:cNvPr id="32" name="Google Shape;316;p16">
              <a:extLst>
                <a:ext uri="{FF2B5EF4-FFF2-40B4-BE49-F238E27FC236}">
                  <a16:creationId xmlns:a16="http://schemas.microsoft.com/office/drawing/2014/main" id="{96D29EDB-2BCA-4C8A-836F-662510E57C52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015527" y="5539074"/>
              <a:ext cx="616375" cy="61637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" name="Google Shape;320;p16">
              <a:extLst>
                <a:ext uri="{FF2B5EF4-FFF2-40B4-BE49-F238E27FC236}">
                  <a16:creationId xmlns:a16="http://schemas.microsoft.com/office/drawing/2014/main" id="{E44453A0-587D-41B5-A2CB-C555D1113FF8}"/>
                </a:ext>
              </a:extLst>
            </p:cNvPr>
            <p:cNvCxnSpPr>
              <a:cxnSpLocks/>
              <a:stCxn id="32" idx="3"/>
              <a:endCxn id="13" idx="2"/>
            </p:cNvCxnSpPr>
            <p:nvPr/>
          </p:nvCxnSpPr>
          <p:spPr>
            <a:xfrm flipV="1">
              <a:off x="5631902" y="5442181"/>
              <a:ext cx="2714108" cy="405081"/>
            </a:xfrm>
            <a:prstGeom prst="bentConnector2">
              <a:avLst/>
            </a:prstGeom>
            <a:noFill/>
            <a:ln w="38100" cap="flat" cmpd="sng">
              <a:solidFill>
                <a:srgbClr val="115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321;p16">
              <a:extLst>
                <a:ext uri="{FF2B5EF4-FFF2-40B4-BE49-F238E27FC236}">
                  <a16:creationId xmlns:a16="http://schemas.microsoft.com/office/drawing/2014/main" id="{6DF34805-93EE-41E5-97B7-C3445162F890}"/>
                </a:ext>
              </a:extLst>
            </p:cNvPr>
            <p:cNvCxnSpPr>
              <a:cxnSpLocks/>
              <a:stCxn id="32" idx="3"/>
              <a:endCxn id="20" idx="2"/>
            </p:cNvCxnSpPr>
            <p:nvPr/>
          </p:nvCxnSpPr>
          <p:spPr>
            <a:xfrm flipV="1">
              <a:off x="5631902" y="5442181"/>
              <a:ext cx="5360624" cy="405081"/>
            </a:xfrm>
            <a:prstGeom prst="bentConnector2">
              <a:avLst/>
            </a:prstGeom>
            <a:noFill/>
            <a:ln w="38100" cap="flat" cmpd="sng">
              <a:solidFill>
                <a:srgbClr val="115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AFE7A8E-C7ED-4463-A70D-C564E8941AEC}"/>
              </a:ext>
            </a:extLst>
          </p:cNvPr>
          <p:cNvGrpSpPr/>
          <p:nvPr/>
        </p:nvGrpSpPr>
        <p:grpSpPr>
          <a:xfrm>
            <a:off x="4950518" y="3267219"/>
            <a:ext cx="6042008" cy="914057"/>
            <a:chOff x="4950518" y="3267219"/>
            <a:chExt cx="6042008" cy="914057"/>
          </a:xfrm>
        </p:grpSpPr>
        <p:pic>
          <p:nvPicPr>
            <p:cNvPr id="30" name="Google Shape;319;p16">
              <a:extLst>
                <a:ext uri="{FF2B5EF4-FFF2-40B4-BE49-F238E27FC236}">
                  <a16:creationId xmlns:a16="http://schemas.microsoft.com/office/drawing/2014/main" id="{666C27B3-7BB9-4F43-949E-372239ED46CE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950518" y="3267219"/>
              <a:ext cx="657950" cy="6579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7" name="Google Shape;322;p16">
              <a:extLst>
                <a:ext uri="{FF2B5EF4-FFF2-40B4-BE49-F238E27FC236}">
                  <a16:creationId xmlns:a16="http://schemas.microsoft.com/office/drawing/2014/main" id="{02BD7749-C96C-4626-A1A6-B6FF47BEA472}"/>
                </a:ext>
              </a:extLst>
            </p:cNvPr>
            <p:cNvCxnSpPr>
              <a:cxnSpLocks/>
              <a:stCxn id="30" idx="3"/>
              <a:endCxn id="13" idx="0"/>
            </p:cNvCxnSpPr>
            <p:nvPr/>
          </p:nvCxnSpPr>
          <p:spPr>
            <a:xfrm>
              <a:off x="5608468" y="3596194"/>
              <a:ext cx="2737542" cy="585082"/>
            </a:xfrm>
            <a:prstGeom prst="bentConnector2">
              <a:avLst/>
            </a:prstGeom>
            <a:noFill/>
            <a:ln w="38100" cap="flat" cmpd="sng">
              <a:solidFill>
                <a:srgbClr val="CC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323;p16">
              <a:extLst>
                <a:ext uri="{FF2B5EF4-FFF2-40B4-BE49-F238E27FC236}">
                  <a16:creationId xmlns:a16="http://schemas.microsoft.com/office/drawing/2014/main" id="{D9F5200F-2B24-4B79-9592-A9F868E80834}"/>
                </a:ext>
              </a:extLst>
            </p:cNvPr>
            <p:cNvCxnSpPr>
              <a:cxnSpLocks/>
              <a:stCxn id="30" idx="3"/>
              <a:endCxn id="20" idx="0"/>
            </p:cNvCxnSpPr>
            <p:nvPr/>
          </p:nvCxnSpPr>
          <p:spPr>
            <a:xfrm>
              <a:off x="5608468" y="3596194"/>
              <a:ext cx="5384058" cy="585082"/>
            </a:xfrm>
            <a:prstGeom prst="bentConnector2">
              <a:avLst/>
            </a:prstGeom>
            <a:noFill/>
            <a:ln w="38100" cap="flat" cmpd="sng">
              <a:solidFill>
                <a:srgbClr val="CC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3C0ED43-45D0-4327-AECA-3CB0B0E7266F}"/>
              </a:ext>
            </a:extLst>
          </p:cNvPr>
          <p:cNvGrpSpPr/>
          <p:nvPr/>
        </p:nvGrpSpPr>
        <p:grpSpPr>
          <a:xfrm>
            <a:off x="7715557" y="4181276"/>
            <a:ext cx="3907421" cy="1260905"/>
            <a:chOff x="7715557" y="4181276"/>
            <a:chExt cx="3907421" cy="1260905"/>
          </a:xfrm>
        </p:grpSpPr>
        <p:pic>
          <p:nvPicPr>
            <p:cNvPr id="13" name="Google Shape;312;p16">
              <a:extLst>
                <a:ext uri="{FF2B5EF4-FFF2-40B4-BE49-F238E27FC236}">
                  <a16:creationId xmlns:a16="http://schemas.microsoft.com/office/drawing/2014/main" id="{3394EC3A-5C1C-452F-9448-A8A531374CF5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715557" y="4181276"/>
              <a:ext cx="1260905" cy="12609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313;p16">
              <a:extLst>
                <a:ext uri="{FF2B5EF4-FFF2-40B4-BE49-F238E27FC236}">
                  <a16:creationId xmlns:a16="http://schemas.microsoft.com/office/drawing/2014/main" id="{3292110A-528F-45B2-A3B9-BFA6F7A9D979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0362073" y="4181276"/>
              <a:ext cx="1260905" cy="126090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C0922AC-0AC5-4A2D-801D-16F3AC6A1C45}"/>
                </a:ext>
              </a:extLst>
            </p:cNvPr>
            <p:cNvGrpSpPr/>
            <p:nvPr/>
          </p:nvGrpSpPr>
          <p:grpSpPr>
            <a:xfrm>
              <a:off x="9041985" y="4587342"/>
              <a:ext cx="1255216" cy="410226"/>
              <a:chOff x="5973343" y="3270768"/>
              <a:chExt cx="1787549" cy="584202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38601E92-1866-4F86-BE2C-235CB161EE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73343" y="3270768"/>
                <a:ext cx="1787549" cy="0"/>
              </a:xfrm>
              <a:prstGeom prst="straightConnector1">
                <a:avLst/>
              </a:prstGeom>
              <a:ln>
                <a:solidFill>
                  <a:schemeClr val="tx2"/>
                </a:solidFill>
                <a:prstDash val="sys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29BC6D7F-4127-40F5-AD69-0BE52004D1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73343" y="3854970"/>
                <a:ext cx="1787549" cy="0"/>
              </a:xfrm>
              <a:prstGeom prst="straightConnector1">
                <a:avLst/>
              </a:prstGeom>
              <a:ln>
                <a:solidFill>
                  <a:schemeClr val="tx2"/>
                </a:solidFill>
                <a:prstDash val="sys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54036D3E-3BD1-4989-91BE-D3748F3996A3}"/>
                  </a:ext>
                </a:extLst>
              </p:cNvPr>
              <p:cNvSpPr/>
              <p:nvPr/>
            </p:nvSpPr>
            <p:spPr>
              <a:xfrm>
                <a:off x="9701041" y="2219314"/>
                <a:ext cx="2328586" cy="6365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p>
                        <m:e>
                          <m:sSub>
                            <m:sSubPr>
                              <m:ctrlP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𝑆𝑝𝑒𝑐𝑖𝑒𝑠</m:t>
                              </m:r>
                              <m:r>
                                <a:rPr lang="en-GB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];</m:t>
                              </m:r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GB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54036D3E-3BD1-4989-91BE-D3748F3996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01041" y="2219314"/>
                <a:ext cx="2328586" cy="63658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8" name="Group 47">
            <a:extLst>
              <a:ext uri="{FF2B5EF4-FFF2-40B4-BE49-F238E27FC236}">
                <a16:creationId xmlns:a16="http://schemas.microsoft.com/office/drawing/2014/main" id="{10A6E4BA-1D32-4001-954C-686D5DE500FF}"/>
              </a:ext>
            </a:extLst>
          </p:cNvPr>
          <p:cNvGrpSpPr/>
          <p:nvPr/>
        </p:nvGrpSpPr>
        <p:grpSpPr>
          <a:xfrm>
            <a:off x="10340481" y="71898"/>
            <a:ext cx="1796799" cy="830237"/>
            <a:chOff x="2648934" y="3536882"/>
            <a:chExt cx="942079" cy="435301"/>
          </a:xfrm>
        </p:grpSpPr>
        <p:pic>
          <p:nvPicPr>
            <p:cNvPr id="55" name="Google Shape;316;p16">
              <a:extLst>
                <a:ext uri="{FF2B5EF4-FFF2-40B4-BE49-F238E27FC236}">
                  <a16:creationId xmlns:a16="http://schemas.microsoft.com/office/drawing/2014/main" id="{D5108764-40A7-4F5A-BA0C-9827AB583995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157831" y="3536882"/>
              <a:ext cx="433182" cy="433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319;p16">
              <a:extLst>
                <a:ext uri="{FF2B5EF4-FFF2-40B4-BE49-F238E27FC236}">
                  <a16:creationId xmlns:a16="http://schemas.microsoft.com/office/drawing/2014/main" id="{138EA053-63A8-40B0-8BE4-EB61FB095884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48934" y="3539864"/>
              <a:ext cx="432319" cy="43231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D7D3088-4530-479B-8ADD-24785668E100}"/>
              </a:ext>
            </a:extLst>
          </p:cNvPr>
          <p:cNvGrpSpPr/>
          <p:nvPr/>
        </p:nvGrpSpPr>
        <p:grpSpPr>
          <a:xfrm>
            <a:off x="239890" y="2917365"/>
            <a:ext cx="4439214" cy="3170503"/>
            <a:chOff x="239890" y="2917365"/>
            <a:chExt cx="4439214" cy="3170503"/>
          </a:xfrm>
        </p:grpSpPr>
        <p:pic>
          <p:nvPicPr>
            <p:cNvPr id="38" name="Picture 37" descr="Chart&#10;&#10;Description automatically generated with medium confidence">
              <a:extLst>
                <a:ext uri="{FF2B5EF4-FFF2-40B4-BE49-F238E27FC236}">
                  <a16:creationId xmlns:a16="http://schemas.microsoft.com/office/drawing/2014/main" id="{9346B93C-797F-4B57-8271-0B1D2CDFE190}"/>
                </a:ext>
              </a:extLst>
            </p:cNvPr>
            <p:cNvPicPr/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5" b="38056"/>
            <a:stretch/>
          </p:blipFill>
          <p:spPr bwMode="auto">
            <a:xfrm>
              <a:off x="246872" y="2917365"/>
              <a:ext cx="4425250" cy="2613903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9119B073-B19A-45B7-8B9A-74D3BAF99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890" y="5504784"/>
              <a:ext cx="4439214" cy="583084"/>
            </a:xfrm>
            <a:prstGeom prst="rect">
              <a:avLst/>
            </a:prstGeom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0116C7F-6BC9-4590-87F4-BC779CF8D2DE}"/>
              </a:ext>
            </a:extLst>
          </p:cNvPr>
          <p:cNvGrpSpPr/>
          <p:nvPr/>
        </p:nvGrpSpPr>
        <p:grpSpPr>
          <a:xfrm>
            <a:off x="3553232" y="2864217"/>
            <a:ext cx="1307402" cy="1729064"/>
            <a:chOff x="871290" y="1466832"/>
            <a:chExt cx="1307402" cy="1729064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748C56D-8979-474C-BF71-2FD30CD035B6}"/>
                </a:ext>
              </a:extLst>
            </p:cNvPr>
            <p:cNvPicPr/>
            <p:nvPr/>
          </p:nvPicPr>
          <p:blipFill rotWithShape="1">
            <a:blip r:embed="rId11"/>
            <a:srcRect l="1304" t="3217" r="76058" b="49068"/>
            <a:stretch/>
          </p:blipFill>
          <p:spPr>
            <a:xfrm>
              <a:off x="915619" y="1513368"/>
              <a:ext cx="1263073" cy="1682528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42F9C21-7E01-4A53-9C4D-964B7C0270B1}"/>
                </a:ext>
              </a:extLst>
            </p:cNvPr>
            <p:cNvSpPr txBox="1"/>
            <p:nvPr/>
          </p:nvSpPr>
          <p:spPr>
            <a:xfrm rot="3179279">
              <a:off x="889095" y="1449027"/>
              <a:ext cx="245405" cy="2810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wrap="square" lIns="108000" tIns="108000" rIns="108000" bIns="108000" rtlCol="0">
              <a:spAutoFit/>
            </a:bodyPr>
            <a:lstStyle/>
            <a:p>
              <a:pPr algn="ctr"/>
              <a:endPara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F4196FD-DAD8-47B4-8555-A4ABBB57689E}"/>
              </a:ext>
            </a:extLst>
          </p:cNvPr>
          <p:cNvGrpSpPr/>
          <p:nvPr/>
        </p:nvGrpSpPr>
        <p:grpSpPr>
          <a:xfrm>
            <a:off x="3553231" y="4659886"/>
            <a:ext cx="1307403" cy="1734745"/>
            <a:chOff x="871288" y="3609888"/>
            <a:chExt cx="1307403" cy="1734745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9761FEFA-1DBC-41B3-89A8-5EC777A2E81D}"/>
                </a:ext>
              </a:extLst>
            </p:cNvPr>
            <p:cNvPicPr/>
            <p:nvPr/>
          </p:nvPicPr>
          <p:blipFill rotWithShape="1">
            <a:blip r:embed="rId11"/>
            <a:srcRect l="1014" t="54252" r="76348" b="-1419"/>
            <a:stretch/>
          </p:blipFill>
          <p:spPr>
            <a:xfrm>
              <a:off x="915618" y="3681413"/>
              <a:ext cx="1263073" cy="1663220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E27E5AD-9825-4BC7-A20F-01E57D86E450}"/>
                </a:ext>
              </a:extLst>
            </p:cNvPr>
            <p:cNvSpPr txBox="1"/>
            <p:nvPr/>
          </p:nvSpPr>
          <p:spPr>
            <a:xfrm rot="3179279">
              <a:off x="889093" y="3592083"/>
              <a:ext cx="245405" cy="2810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wrap="square" lIns="108000" tIns="108000" rIns="108000" bIns="108000" rtlCol="0">
              <a:spAutoFit/>
            </a:bodyPr>
            <a:lstStyle/>
            <a:p>
              <a:pPr algn="ctr"/>
              <a:endPara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D5799EA-93C9-4C05-9B3E-7016133C935D}"/>
              </a:ext>
            </a:extLst>
          </p:cNvPr>
          <p:cNvGrpSpPr/>
          <p:nvPr/>
        </p:nvGrpSpPr>
        <p:grpSpPr>
          <a:xfrm>
            <a:off x="715763" y="2855024"/>
            <a:ext cx="2606239" cy="1691796"/>
            <a:chOff x="2678661" y="1455401"/>
            <a:chExt cx="2606239" cy="1691796"/>
          </a:xfrm>
        </p:grpSpPr>
        <p:pic>
          <p:nvPicPr>
            <p:cNvPr id="51" name="Picture 50" descr="Application&#10;&#10;Description automatically generated with medium confidence">
              <a:extLst>
                <a:ext uri="{FF2B5EF4-FFF2-40B4-BE49-F238E27FC236}">
                  <a16:creationId xmlns:a16="http://schemas.microsoft.com/office/drawing/2014/main" id="{4498E2C1-AC0A-4723-A9FA-017E5E76241C}"/>
                </a:ext>
              </a:extLst>
            </p:cNvPr>
            <p:cNvPicPr/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7" r="35429" b="51536"/>
            <a:stretch/>
          </p:blipFill>
          <p:spPr>
            <a:xfrm>
              <a:off x="2735910" y="1455401"/>
              <a:ext cx="2548990" cy="1691796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213FD53-3DFF-4930-9873-3FB498242F1D}"/>
                </a:ext>
              </a:extLst>
            </p:cNvPr>
            <p:cNvSpPr txBox="1"/>
            <p:nvPr/>
          </p:nvSpPr>
          <p:spPr>
            <a:xfrm rot="3179279">
              <a:off x="2696466" y="1478392"/>
              <a:ext cx="245405" cy="2810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wrap="square" lIns="108000" tIns="108000" rIns="108000" bIns="108000" rtlCol="0">
              <a:spAutoFit/>
            </a:bodyPr>
            <a:lstStyle/>
            <a:p>
              <a:pPr algn="ctr"/>
              <a:endPara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6AA6E9E-EFAB-46FF-B686-356F6E64E2E2}"/>
                </a:ext>
              </a:extLst>
            </p:cNvPr>
            <p:cNvSpPr txBox="1"/>
            <p:nvPr/>
          </p:nvSpPr>
          <p:spPr>
            <a:xfrm rot="3179279">
              <a:off x="4022362" y="1478392"/>
              <a:ext cx="245405" cy="2810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wrap="square" lIns="108000" tIns="108000" rIns="108000" bIns="108000" rtlCol="0">
              <a:spAutoFit/>
            </a:bodyPr>
            <a:lstStyle/>
            <a:p>
              <a:pPr algn="ctr"/>
              <a:endPara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49DDF88-3E19-4DA0-B9AD-FA72229FED28}"/>
              </a:ext>
            </a:extLst>
          </p:cNvPr>
          <p:cNvGrpSpPr/>
          <p:nvPr/>
        </p:nvGrpSpPr>
        <p:grpSpPr>
          <a:xfrm>
            <a:off x="773012" y="4629906"/>
            <a:ext cx="2548990" cy="1691796"/>
            <a:chOff x="2783532" y="3588128"/>
            <a:chExt cx="2548990" cy="1691796"/>
          </a:xfrm>
        </p:grpSpPr>
        <p:pic>
          <p:nvPicPr>
            <p:cNvPr id="57" name="Picture 56" descr="Application&#10;&#10;Description automatically generated with medium confidence">
              <a:extLst>
                <a:ext uri="{FF2B5EF4-FFF2-40B4-BE49-F238E27FC236}">
                  <a16:creationId xmlns:a16="http://schemas.microsoft.com/office/drawing/2014/main" id="{40B664BE-C1D6-4C00-BB09-E923BC55B609}"/>
                </a:ext>
              </a:extLst>
            </p:cNvPr>
            <p:cNvPicPr/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22" t="49988" r="34904" b="1548"/>
            <a:stretch/>
          </p:blipFill>
          <p:spPr>
            <a:xfrm>
              <a:off x="2783532" y="3588128"/>
              <a:ext cx="2548990" cy="1691796"/>
            </a:xfrm>
            <a:prstGeom prst="rect">
              <a:avLst/>
            </a:prstGeom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0743C79-D968-4FD6-AC56-DEDC4959DBD5}"/>
                </a:ext>
              </a:extLst>
            </p:cNvPr>
            <p:cNvSpPr txBox="1"/>
            <p:nvPr/>
          </p:nvSpPr>
          <p:spPr>
            <a:xfrm rot="3179279">
              <a:off x="4073764" y="3643331"/>
              <a:ext cx="245405" cy="2810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wrap="square" lIns="108000" tIns="108000" rIns="108000" bIns="108000" rtlCol="0">
              <a:spAutoFit/>
            </a:bodyPr>
            <a:lstStyle/>
            <a:p>
              <a:pPr algn="ctr"/>
              <a:endPara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1247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733F8FA-6996-4CEF-A347-5BDB1EEE3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 Development - Phylogenies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3AA878-AC59-4740-88E5-281AE2A21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Qualifying Exam</a:t>
            </a:r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E5AC829-B7D4-40D6-972E-98BBEAC038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0068831"/>
              </p:ext>
            </p:extLst>
          </p:nvPr>
        </p:nvGraphicFramePr>
        <p:xfrm>
          <a:off x="196132" y="1110343"/>
          <a:ext cx="11798150" cy="420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2882">
                  <a:extLst>
                    <a:ext uri="{9D8B030D-6E8A-4147-A177-3AD203B41FA5}">
                      <a16:colId xmlns:a16="http://schemas.microsoft.com/office/drawing/2014/main" val="363231578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03420646"/>
                    </a:ext>
                  </a:extLst>
                </a:gridCol>
                <a:gridCol w="9266988">
                  <a:extLst>
                    <a:ext uri="{9D8B030D-6E8A-4147-A177-3AD203B41FA5}">
                      <a16:colId xmlns:a16="http://schemas.microsoft.com/office/drawing/2014/main" val="662341641"/>
                    </a:ext>
                  </a:extLst>
                </a:gridCol>
              </a:tblGrid>
              <a:tr h="420456">
                <a:tc>
                  <a:txBody>
                    <a:bodyPr/>
                    <a:lstStyle/>
                    <a:p>
                      <a:pPr algn="r"/>
                      <a:r>
                        <a:rPr lang="en-DE" b="1" dirty="0">
                          <a:solidFill>
                            <a:schemeClr val="tx2"/>
                          </a:solidFill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Time-Constraints</a:t>
                      </a:r>
                      <a:endParaRPr lang="en-US" b="1" dirty="0">
                        <a:solidFill>
                          <a:schemeClr val="tx2"/>
                        </a:solidFill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2"/>
                          </a:solidFill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Species interactions are shaped through time.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30666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4F5BCE4-C39B-413F-9864-56554BB1CC3C}"/>
                  </a:ext>
                </a:extLst>
              </p:cNvPr>
              <p:cNvSpPr/>
              <p:nvPr/>
            </p:nvSpPr>
            <p:spPr>
              <a:xfrm>
                <a:off x="4676359" y="3026658"/>
                <a:ext cx="7515641" cy="34090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𝐿𝑜𝑔𝑁𝑜𝑟𝑚𝑎𝑙</m:t>
                      </m:r>
                      <m:d>
                        <m:d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i="1" dirty="0">
                  <a:solidFill>
                    <a:schemeClr val="tx2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func>
                            <m:func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GB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</m:e>
                          </m:func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  <m:sSub>
                        <m:sSub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d>
                            <m:dPr>
                              <m:begChr m:val=""/>
                              <m:endChr m:val="]"/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𝑆𝑝𝑒𝑐𝑖𝑒𝑠</m:t>
                              </m:r>
                              <m:r>
                                <a:rPr lang="en-GB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sub>
                      </m:sSub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GB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  <m:e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d>
                                <m:dPr>
                                  <m:begChr m:val=""/>
                                  <m:endChr m:val="]"/>
                                  <m:ctrlP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𝑆𝑝𝑒𝑐𝑖𝑒𝑠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sub>
                          </m:sSub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d>
                                <m:dPr>
                                  <m:begChr m:val=""/>
                                  <m:endChr m:val="]"/>
                                  <m:ctrlP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𝑆𝑝𝑒𝑐𝑖𝑒𝑠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n-GB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GB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sub>
                          </m:sSub>
                          <m:r>
                            <a:rPr lang="en-GB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limLoc m:val="subSup"/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𝑆𝑝𝑒𝑐𝑖𝑒𝑠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];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en-GB" dirty="0">
                  <a:solidFill>
                    <a:schemeClr val="tx2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GB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~ </m:t>
                          </m:r>
                          <m: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𝑁𝑜𝑟𝑚𝑎𝑙</m:t>
                          </m:r>
                          <m:r>
                            <a:rPr lang="en-GB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𝐶𝐷</m:t>
                              </m:r>
                            </m:e>
                            <m:sub>
                              <m:d>
                                <m:dPr>
                                  <m:begChr m:val=""/>
                                  <m:endChr m:val="]"/>
                                  <m:ctrlP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𝑆𝑖𝑡𝑒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b>
                          </m:sSub>
                          <m:r>
                            <a:rPr lang="en-GB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𝑆𝐸</m:t>
                              </m:r>
                            </m:e>
                            <m:sub>
                              <m:d>
                                <m:dPr>
                                  <m:begChr m:val=""/>
                                  <m:endChr m:val="]"/>
                                  <m:ctrlP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𝑆𝑖𝑡𝑒</m:t>
                                  </m:r>
                                  <m:r>
                                    <a:rPr lang="en-GB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GB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b>
                          </m:sSub>
                        </m:e>
                      </m:d>
                    </m:oMath>
                  </m:oMathPara>
                </a14:m>
                <a:endParaRPr lang="en-GB" i="1" dirty="0">
                  <a:solidFill>
                    <a:schemeClr val="tx2"/>
                  </a:solidFill>
                  <a:latin typeface="Cambria Math" panose="02040503050406030204" pitchFamily="18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𝛼</m:t>
                      </m:r>
                      <m:r>
                        <a:rPr lang="en-GB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~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𝐶𝑎𝑢𝑐h𝑦</m:t>
                      </m:r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(0,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10)</m:t>
                      </m:r>
                    </m:oMath>
                  </m:oMathPara>
                </a14:m>
                <a:endParaRPr lang="en-GB" dirty="0">
                  <a:solidFill>
                    <a:schemeClr val="tx2"/>
                  </a:solidFill>
                  <a:latin typeface="Calibri Light" panose="020F0302020204030204" pitchFamily="34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𝛽</m:t>
                      </m:r>
                      <m:r>
                        <a:rPr lang="en-GB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~</m:t>
                      </m:r>
                      <m:r>
                        <a:rPr lang="en-GB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𝑀𝑉</m:t>
                      </m:r>
                      <m:r>
                        <a:rPr lang="en-GB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𝑁𝑜𝑟𝑚𝑎𝑙</m:t>
                      </m:r>
                      <m:d>
                        <m:dPr>
                          <m:ctrlP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</m:ctrlPr>
                        </m:dPr>
                        <m:e>
                          <m:r>
                            <a:rPr lang="en-GB" b="0" i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(</m:t>
                          </m:r>
                          <m:r>
                            <a:rPr lang="en-GB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0</m:t>
                          </m:r>
                          <m:r>
                            <a:rPr lang="en-GB" b="0" i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, …, 0)</m:t>
                          </m:r>
                          <m:r>
                            <a:rPr lang="en-GB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,</m:t>
                          </m:r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b="0" i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K</m:t>
                          </m:r>
                        </m:e>
                      </m:d>
                    </m:oMath>
                  </m:oMathPara>
                </a14:m>
                <a:endParaRPr lang="en-GB" dirty="0">
                  <a:solidFill>
                    <a:schemeClr val="tx2"/>
                  </a:solidFill>
                  <a:latin typeface="Calibri Light" panose="020F0302020204030204" pitchFamily="34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GB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~</m:t>
                      </m:r>
                      <m:r>
                        <a:rPr lang="en-GB" b="0" i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sSup>
                        <m:sSupPr>
                          <m:ctrlP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l-GR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𝜂</m:t>
                          </m:r>
                        </m:e>
                        <m:sup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𝑒𝑥𝑝</m:t>
                      </m:r>
                      <m:r>
                        <a:rPr lang="en-GB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(−</m:t>
                      </m:r>
                      <m:sSup>
                        <m:sSupPr>
                          <m:ctrlP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𝑝</m:t>
                          </m:r>
                        </m:e>
                        <m:sup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Sup>
                        <m:sSubSupPr>
                          <m:ctrlPr>
                            <a:rPr lang="en-GB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GB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) + </m:t>
                      </m:r>
                      <m:sSub>
                        <m:sSubPr>
                          <m:ctrlPr>
                            <a:rPr lang="en-GB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</m:ctrlPr>
                        </m:sSubPr>
                        <m:e>
                          <m:r>
                            <a:rPr lang="el-GR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𝛿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𝑖</m:t>
                          </m:r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,</m:t>
                          </m:r>
                          <m:r>
                            <a:rPr lang="en-GB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𝑗</m:t>
                          </m:r>
                        </m:sub>
                      </m:sSub>
                      <m:sSup>
                        <m:sSupPr>
                          <m:ctrlP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l-GR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 Light" panose="020F0302020204030204" pitchFamily="34" charset="0"/>
                            </a:rPr>
                            <m:t>𝜃</m:t>
                          </m:r>
                        </m:e>
                        <m:sup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>
                  <a:solidFill>
                    <a:srgbClr val="0070C0"/>
                  </a:solidFill>
                  <a:latin typeface="Calibri Light" panose="020F0302020204030204" pitchFamily="34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l-GR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𝜂</m:t>
                          </m:r>
                        </m:e>
                        <m:sup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l-GR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∼ </m:t>
                      </m:r>
                      <m:r>
                        <a:rPr lang="en-GB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𝐸𝑥𝑝𝑜𝑛𝑒𝑛𝑡𝑖𝑎𝑙</m:t>
                      </m:r>
                      <m:d>
                        <m:dPr>
                          <m:ctrlP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</m:oMath>
                  </m:oMathPara>
                </a14:m>
                <a:endParaRPr lang="en-GB" i="1" dirty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𝑝</m:t>
                          </m:r>
                        </m:e>
                        <m:sup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l-GR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∼ </m:t>
                      </m:r>
                      <m:r>
                        <a:rPr lang="en-GB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𝐸𝑥𝑝𝑜𝑛𝑒𝑛𝑡𝑖𝑎𝑙</m:t>
                      </m:r>
                      <m:d>
                        <m:dPr>
                          <m:ctrlP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0.5</m:t>
                          </m:r>
                        </m:e>
                      </m:d>
                    </m:oMath>
                  </m:oMathPara>
                </a14:m>
                <a:endParaRPr lang="en-GB" i="1" dirty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l-GR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 Light" panose="020F0302020204030204" pitchFamily="34" charset="0"/>
                            </a:rPr>
                            <m:t>𝜃</m:t>
                          </m:r>
                        </m:e>
                        <m:sup>
                          <m:r>
                            <a:rPr lang="en-GB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 Light" panose="020F0302020204030204" pitchFamily="34" charset="0"/>
                        </a:rPr>
                        <m:t>~ </m:t>
                      </m:r>
                      <m:r>
                        <a:rPr lang="en-GB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 Light" panose="020F0302020204030204" pitchFamily="34" charset="0"/>
                        </a:rPr>
                        <m:t>𝐸𝑥𝑝𝑜𝑛𝑒𝑛𝑡𝑖𝑎𝑙</m:t>
                      </m:r>
                      <m:r>
                        <a:rPr lang="en-GB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 Light" panose="020F0302020204030204" pitchFamily="34" charset="0"/>
                        </a:rPr>
                        <m:t>(1)</m:t>
                      </m:r>
                    </m:oMath>
                  </m:oMathPara>
                </a14:m>
                <a:endParaRPr lang="en-GB" i="1" dirty="0">
                  <a:solidFill>
                    <a:schemeClr val="tx2"/>
                  </a:solidFill>
                  <a:latin typeface="Cambria Math" panose="02040503050406030204" pitchFamily="18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𝜎</m:t>
                      </m:r>
                      <m:r>
                        <a:rPr lang="en-GB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~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 </m:t>
                      </m:r>
                      <m:r>
                        <a:rPr lang="en-GB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SimSun" panose="02010600030101010101" pitchFamily="2" charset="-122"/>
                          <a:cs typeface="Calibri Light" panose="020F0302020204030204" pitchFamily="34" charset="0"/>
                        </a:rPr>
                        <m:t>𝐸𝑥𝑝𝑜𝑛𝑒𝑛𝑡𝑖𝑎𝑙</m:t>
                      </m:r>
                      <m:d>
                        <m:dPr>
                          <m:ctrlPr>
                            <a:rPr lang="en-GB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</m:ctrlPr>
                        </m:dPr>
                        <m:e>
                          <m:r>
                            <a:rPr lang="en-GB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 Light" panose="020F0302020204030204" pitchFamily="34" charset="0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en-GB" dirty="0">
                  <a:solidFill>
                    <a:schemeClr val="tx2"/>
                  </a:solidFill>
                  <a:latin typeface="Calibri Light" panose="020F0302020204030204" pitchFamily="34" charset="0"/>
                  <a:ea typeface="SimSun" panose="02010600030101010101" pitchFamily="2" charset="-122"/>
                  <a:cs typeface="Calibri Light" panose="020F0302020204030204" pitchFamily="34" charset="0"/>
                </a:endParaRPr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4F5BCE4-C39B-413F-9864-56554BB1CC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6359" y="3026658"/>
                <a:ext cx="7515641" cy="34090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C7C1D7A7-2D2D-4E75-95D0-2E699F4D6FD4}"/>
              </a:ext>
            </a:extLst>
          </p:cNvPr>
          <p:cNvSpPr txBox="1"/>
          <p:nvPr/>
        </p:nvSpPr>
        <p:spPr>
          <a:xfrm>
            <a:off x="56515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48284AD-09AF-4F6E-B286-57C249971234}"/>
                  </a:ext>
                </a:extLst>
              </p:cNvPr>
              <p:cNvSpPr/>
              <p:nvPr/>
            </p:nvSpPr>
            <p:spPr>
              <a:xfrm>
                <a:off x="706582" y="3829384"/>
                <a:ext cx="4862165" cy="15219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l-GR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Calibri Light" panose="020F0302020204030204" pitchFamily="34" charset="0"/>
                          </a:rPr>
                          <m:t>𝜂</m:t>
                        </m:r>
                      </m:e>
                      <m:sup>
                        <m: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2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</a:rPr>
                  <a:t> … Maximum Covariance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Calibri Light" panose="020F0302020204030204" pitchFamily="34" charset="0"/>
                          </a:rPr>
                          <m:t>𝑝</m:t>
                        </m:r>
                      </m:e>
                      <m:sup>
                        <m: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2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</a:rPr>
                  <a:t> … Rate of decline in covariance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chemeClr val="tx2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</a:rPr>
                  <a:t> … Phylogenetic Distance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Calibri Light" panose="020F0302020204030204" pitchFamily="34" charset="0"/>
                          </a:rPr>
                        </m:ctrlPr>
                      </m:sSubPr>
                      <m:e>
                        <m:r>
                          <a:rPr lang="el-GR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Calibri Light" panose="020F0302020204030204" pitchFamily="34" charset="0"/>
                          </a:rPr>
                          <m:t>𝛿</m:t>
                        </m:r>
                      </m:e>
                      <m:sub>
                        <m: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Calibri Light" panose="020F0302020204030204" pitchFamily="34" charset="0"/>
                          </a:rPr>
                          <m:t>𝑖</m:t>
                        </m:r>
                        <m: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Calibri Light" panose="020F0302020204030204" pitchFamily="34" charset="0"/>
                          </a:rPr>
                          <m:t>,</m:t>
                        </m:r>
                        <m: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Calibri Light" panose="020F0302020204030204" pitchFamily="34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chemeClr val="tx2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</a:rPr>
                  <a:t> … Returns1 if </a:t>
                </a:r>
                <a:r>
                  <a:rPr lang="en-GB" dirty="0" err="1">
                    <a:solidFill>
                      <a:schemeClr val="tx2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</a:rPr>
                  <a:t>i</a:t>
                </a:r>
                <a:r>
                  <a:rPr lang="en-GB" dirty="0">
                    <a:solidFill>
                      <a:schemeClr val="tx2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</a:rPr>
                  <a:t> = j, and 0 otherwise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l-GR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 Light" panose="020F0302020204030204" pitchFamily="34" charset="0"/>
                          </a:rPr>
                          <m:t>𝜃</m:t>
                        </m:r>
                      </m:e>
                      <m:sup>
                        <m:r>
                          <a:rPr lang="en-GB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2"/>
                    </a:solidFill>
                    <a:latin typeface="Adobe Fangsong Std R" panose="02020400000000000000" pitchFamily="18" charset="-128"/>
                    <a:ea typeface="Adobe Fangsong Std R" panose="02020400000000000000" pitchFamily="18" charset="-128"/>
                  </a:rPr>
                  <a:t> … Covariance of same-species interactions</a:t>
                </a:r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48284AD-09AF-4F6E-B286-57C2499712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582" y="3829384"/>
                <a:ext cx="4862165" cy="1521955"/>
              </a:xfrm>
              <a:prstGeom prst="rect">
                <a:avLst/>
              </a:prstGeom>
              <a:blipFill>
                <a:blip r:embed="rId4"/>
                <a:stretch>
                  <a:fillRect t="-1600" r="-376" b="-56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F1EF1C87-2E3C-4E20-8CC0-980E2384F23F}"/>
              </a:ext>
            </a:extLst>
          </p:cNvPr>
          <p:cNvSpPr/>
          <p:nvPr/>
        </p:nvSpPr>
        <p:spPr>
          <a:xfrm>
            <a:off x="196132" y="1747814"/>
            <a:ext cx="11798150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Shared evolutionary history:</a:t>
            </a:r>
            <a:endParaRPr lang="en-US" dirty="0">
              <a:solidFill>
                <a:srgbClr val="000000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  <a:sym typeface="Wingdings" panose="05000000000000000000" pitchFamily="2" charset="2"/>
            </a:endParaRP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Affects interaction patterns of all types</a:t>
            </a:r>
            <a:r>
              <a:rPr lang="en-US" sz="2000" dirty="0">
                <a:solidFill>
                  <a:srgbClr val="00000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 </a:t>
            </a:r>
            <a:r>
              <a:rPr lang="en-US" sz="1100" dirty="0">
                <a:solidFill>
                  <a:srgbClr val="514843"/>
                </a:solidFill>
              </a:rPr>
              <a:t>(Morales-Castilla et al., 2015)</a:t>
            </a:r>
            <a:endParaRPr lang="en-US" sz="2000" dirty="0">
              <a:solidFill>
                <a:srgbClr val="000000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Can be used to infer likely interactions </a:t>
            </a:r>
            <a:r>
              <a:rPr lang="en-US" sz="1100" dirty="0">
                <a:solidFill>
                  <a:srgbClr val="000000"/>
                </a:solidFill>
                <a:ea typeface="Adobe Fangsong Std R" panose="02020400000000000000" pitchFamily="18" charset="-128"/>
                <a:sym typeface="Wingdings" panose="05000000000000000000" pitchFamily="2" charset="2"/>
              </a:rPr>
              <a:t>(</a:t>
            </a:r>
            <a:r>
              <a:rPr lang="en-US" sz="1100" dirty="0" err="1"/>
              <a:t>Galiana</a:t>
            </a:r>
            <a:r>
              <a:rPr lang="en-US" sz="1100" dirty="0"/>
              <a:t> et al., 2021)</a:t>
            </a:r>
          </a:p>
          <a:p>
            <a:endParaRPr lang="en-US" sz="1100" dirty="0"/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Application in R:</a:t>
            </a:r>
            <a:endParaRPr lang="en-US" dirty="0">
              <a:solidFill>
                <a:srgbClr val="000000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  <a:sym typeface="Wingdings" panose="05000000000000000000" pitchFamily="2" charset="2"/>
            </a:endParaRP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000000"/>
                </a:solidFill>
                <a:latin typeface="Abadi Extra Light" panose="020B0204020104020204" pitchFamily="34" charset="0"/>
                <a:ea typeface="Adobe Fangsong Std R" panose="02020400000000000000" pitchFamily="18" charset="-128"/>
                <a:sym typeface="Wingdings" panose="05000000000000000000" pitchFamily="2" charset="2"/>
              </a:rPr>
              <a:t>V.PhyloMaker</a:t>
            </a:r>
            <a:r>
              <a:rPr lang="en-US" dirty="0">
                <a:solidFill>
                  <a:srgbClr val="00000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 R package </a:t>
            </a:r>
            <a:r>
              <a:rPr lang="en-GB" sz="1100" dirty="0"/>
              <a:t>(</a:t>
            </a:r>
            <a:r>
              <a:rPr lang="en-GB" sz="1100" dirty="0" err="1"/>
              <a:t>Jin</a:t>
            </a:r>
            <a:r>
              <a:rPr lang="en-GB" sz="1100" dirty="0"/>
              <a:t> &amp; Qian, 2019)</a:t>
            </a:r>
            <a:endParaRPr lang="en-GB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24FC66-8C3D-4AEA-8CD3-56344F424DFC}"/>
              </a:ext>
            </a:extLst>
          </p:cNvPr>
          <p:cNvSpPr txBox="1"/>
          <p:nvPr/>
        </p:nvSpPr>
        <p:spPr>
          <a:xfrm>
            <a:off x="7772400" y="1793913"/>
            <a:ext cx="3828182" cy="772107"/>
          </a:xfrm>
          <a:prstGeom prst="rect">
            <a:avLst/>
          </a:prstGeom>
          <a:solidFill>
            <a:srgbClr val="10A055"/>
          </a:solidFill>
          <a:ln w="12700">
            <a:solidFill>
              <a:schemeClr val="tx2"/>
            </a:solidFill>
          </a:ln>
        </p:spPr>
        <p:txBody>
          <a:bodyPr wrap="square" lIns="108000" tIns="108000" rIns="108000" bIns="10800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Phylogenies inform about evolutionary history.</a:t>
            </a:r>
            <a:endParaRPr lang="en-GB" dirty="0">
              <a:solidFill>
                <a:schemeClr val="bg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D2237EA-3974-4D23-B82B-030460B35D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4388" y="77084"/>
            <a:ext cx="827612" cy="82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1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5" grpId="0"/>
      <p:bldP spid="1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733F8FA-6996-4CEF-A347-5BDB1EEE3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 Development – Species Traits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3AA878-AC59-4740-88E5-281AE2A21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Qualifying Exam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8A7B25-C776-4E51-8F10-A0C51F09C43C}"/>
              </a:ext>
            </a:extLst>
          </p:cNvPr>
          <p:cNvSpPr/>
          <p:nvPr/>
        </p:nvSpPr>
        <p:spPr>
          <a:xfrm>
            <a:off x="196132" y="1747814"/>
            <a:ext cx="117981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Accounting for functional trait expressions: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226830D-C751-42B4-A8E5-1D940FB397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8713495"/>
              </p:ext>
            </p:extLst>
          </p:nvPr>
        </p:nvGraphicFramePr>
        <p:xfrm>
          <a:off x="196132" y="1110343"/>
          <a:ext cx="11798150" cy="420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2882">
                  <a:extLst>
                    <a:ext uri="{9D8B030D-6E8A-4147-A177-3AD203B41FA5}">
                      <a16:colId xmlns:a16="http://schemas.microsoft.com/office/drawing/2014/main" val="363231578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03420646"/>
                    </a:ext>
                  </a:extLst>
                </a:gridCol>
                <a:gridCol w="9266988">
                  <a:extLst>
                    <a:ext uri="{9D8B030D-6E8A-4147-A177-3AD203B41FA5}">
                      <a16:colId xmlns:a16="http://schemas.microsoft.com/office/drawing/2014/main" val="662341641"/>
                    </a:ext>
                  </a:extLst>
                </a:gridCol>
              </a:tblGrid>
              <a:tr h="420456">
                <a:tc>
                  <a:txBody>
                    <a:bodyPr/>
                    <a:lstStyle/>
                    <a:p>
                      <a:pPr algn="r"/>
                      <a:r>
                        <a:rPr lang="en-GB" b="1" dirty="0">
                          <a:solidFill>
                            <a:schemeClr val="tx2"/>
                          </a:solidFill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Species-Traits</a:t>
                      </a:r>
                      <a:endParaRPr lang="en-US" b="1" dirty="0">
                        <a:solidFill>
                          <a:schemeClr val="tx2"/>
                        </a:solidFill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Adobe Fangsong Std R" panose="02020400000000000000" pitchFamily="18" charset="-128"/>
                        <a:ea typeface="Adobe Fangsong Std R" panose="020204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1">
                          <a:solidFill>
                            <a:schemeClr val="tx2"/>
                          </a:solidFill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</a:rPr>
                        <a:t>Functional trait expressions of species can modulate species interactions.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306663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022B74ED-91A9-4C82-BCC2-C31D9B6DACCC}"/>
              </a:ext>
            </a:extLst>
          </p:cNvPr>
          <p:cNvSpPr/>
          <p:nvPr/>
        </p:nvSpPr>
        <p:spPr>
          <a:xfrm>
            <a:off x="196132" y="2149494"/>
            <a:ext cx="5899868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u="sng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What for?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Account for limiting similarity </a:t>
            </a:r>
            <a:r>
              <a:rPr lang="en-US" sz="1100" dirty="0"/>
              <a:t>(</a:t>
            </a:r>
            <a:r>
              <a:rPr lang="en-US" sz="1100" dirty="0" err="1"/>
              <a:t>D’Andrea</a:t>
            </a:r>
            <a:r>
              <a:rPr lang="en-US" sz="1100" dirty="0"/>
              <a:t> &amp; </a:t>
            </a:r>
            <a:r>
              <a:rPr lang="en-US" sz="1100" dirty="0" err="1"/>
              <a:t>Ostling</a:t>
            </a:r>
            <a:r>
              <a:rPr lang="en-US" sz="1100" dirty="0"/>
              <a:t>, 2016 ; Macarthur &amp; </a:t>
            </a:r>
            <a:r>
              <a:rPr lang="en-US" sz="1100" dirty="0" err="1"/>
              <a:t>Levins</a:t>
            </a:r>
            <a:r>
              <a:rPr lang="en-US" sz="1100" dirty="0"/>
              <a:t>, 1967)</a:t>
            </a:r>
            <a:endParaRPr lang="en-US" dirty="0">
              <a:solidFill>
                <a:schemeClr val="tx2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A posteriori exclusion of unlikely/impossible interactions </a:t>
            </a:r>
            <a:r>
              <a:rPr lang="en-US" sz="1100" dirty="0">
                <a:solidFill>
                  <a:srgbClr val="514843"/>
                </a:solidFill>
              </a:rPr>
              <a:t>(Morales-Castilla et al., 2015)</a:t>
            </a:r>
            <a:endParaRPr lang="en-US" dirty="0">
              <a:solidFill>
                <a:schemeClr val="tx2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pPr>
              <a:spcAft>
                <a:spcPts val="600"/>
              </a:spcAft>
            </a:pPr>
            <a:endParaRPr lang="en-US" sz="100" u="sng" dirty="0">
              <a:solidFill>
                <a:schemeClr val="tx2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62F782-4AEE-4075-A30A-BB5ED4656CD4}"/>
              </a:ext>
            </a:extLst>
          </p:cNvPr>
          <p:cNvSpPr/>
          <p:nvPr/>
        </p:nvSpPr>
        <p:spPr>
          <a:xfrm>
            <a:off x="6220937" y="2149494"/>
            <a:ext cx="5899075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u="sng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How?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Types of traits: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Functional </a:t>
            </a:r>
            <a:r>
              <a:rPr lang="en-US" sz="1100" dirty="0">
                <a:solidFill>
                  <a:schemeClr val="tx2"/>
                </a:solidFill>
                <a:ea typeface="Adobe Fangsong Std R" panose="02020400000000000000" pitchFamily="18" charset="-128"/>
              </a:rPr>
              <a:t>(</a:t>
            </a:r>
            <a:r>
              <a:rPr lang="en-US" sz="1100" dirty="0"/>
              <a:t>Nock et al., 2016</a:t>
            </a:r>
            <a:r>
              <a:rPr lang="en-US" sz="1100" dirty="0">
                <a:solidFill>
                  <a:schemeClr val="tx2"/>
                </a:solidFill>
                <a:ea typeface="Adobe Fangsong Std R" panose="02020400000000000000" pitchFamily="18" charset="-128"/>
              </a:rPr>
              <a:t>)</a:t>
            </a:r>
            <a:endParaRPr lang="en-US" dirty="0">
              <a:solidFill>
                <a:schemeClr val="tx2"/>
              </a:solidFill>
              <a:ea typeface="Adobe Fangsong Std R" panose="02020400000000000000" pitchFamily="18" charset="-128"/>
            </a:endParaRP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Demographic</a:t>
            </a:r>
            <a:r>
              <a:rPr lang="en-US" dirty="0">
                <a:solidFill>
                  <a:srgbClr val="00000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en-GB" sz="1100" dirty="0">
                <a:solidFill>
                  <a:srgbClr val="514843"/>
                </a:solidFill>
                <a:ea typeface="Adobe Fangsong Std R" panose="02020400000000000000" pitchFamily="18" charset="-128"/>
                <a:sym typeface="Wingdings" panose="05000000000000000000" pitchFamily="2" charset="2"/>
              </a:rPr>
              <a:t>(</a:t>
            </a:r>
            <a:r>
              <a:rPr lang="en-US" sz="1100" dirty="0">
                <a:solidFill>
                  <a:srgbClr val="514843"/>
                </a:solidFill>
              </a:rPr>
              <a:t>Salguero-Gómez, 2017</a:t>
            </a:r>
            <a:r>
              <a:rPr lang="en-GB" sz="1100" dirty="0">
                <a:solidFill>
                  <a:srgbClr val="514843"/>
                </a:solidFill>
                <a:ea typeface="Adobe Fangsong Std R" panose="02020400000000000000" pitchFamily="18" charset="-128"/>
                <a:sym typeface="Wingdings" panose="05000000000000000000" pitchFamily="2" charset="2"/>
              </a:rPr>
              <a:t>)</a:t>
            </a:r>
            <a:endParaRPr lang="en-US" sz="1100" dirty="0">
              <a:solidFill>
                <a:srgbClr val="514843"/>
              </a:solidFill>
              <a:ea typeface="Adobe Fangsong Std R" panose="02020400000000000000" pitchFamily="18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Subset of available traits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à"/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Biological theory </a:t>
            </a:r>
            <a:r>
              <a:rPr lang="en-US" sz="1100" dirty="0">
                <a:solidFill>
                  <a:srgbClr val="514843"/>
                </a:solidFill>
              </a:rPr>
              <a:t>(Westoby &amp; Wright, 2006; Wright et al., 2004)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à"/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Data-driven </a:t>
            </a:r>
            <a:r>
              <a:rPr lang="en-US" sz="1100" dirty="0">
                <a:solidFill>
                  <a:srgbClr val="000000"/>
                </a:solidFill>
                <a:ea typeface="Adobe Fangsong Std R" panose="02020400000000000000" pitchFamily="18" charset="-128"/>
                <a:sym typeface="Wingdings" panose="05000000000000000000" pitchFamily="2" charset="2"/>
              </a:rPr>
              <a:t>(</a:t>
            </a:r>
            <a:r>
              <a:rPr lang="en-US" sz="1100" dirty="0">
                <a:solidFill>
                  <a:srgbClr val="514843"/>
                </a:solidFill>
              </a:rPr>
              <a:t>Díaz et al., 2016; Laughlin, 2014)</a:t>
            </a:r>
            <a:endParaRPr lang="en-US" dirty="0">
              <a:solidFill>
                <a:schemeClr val="tx2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  <a:sym typeface="Wingdings" panose="05000000000000000000" pitchFamily="2" charset="2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Calculate pair-wise similarity of species</a:t>
            </a:r>
          </a:p>
          <a:p>
            <a:pPr lvl="1"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 Nearest-</a:t>
            </a:r>
            <a:r>
              <a:rPr lang="en-US" dirty="0" err="1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Neighbour</a:t>
            </a: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 Distances </a:t>
            </a:r>
            <a:r>
              <a:rPr lang="en-US" sz="1100" dirty="0">
                <a:solidFill>
                  <a:schemeClr val="tx2"/>
                </a:solidFill>
                <a:ea typeface="Adobe Fangsong Std R" panose="02020400000000000000" pitchFamily="18" charset="-128"/>
                <a:sym typeface="Wingdings" panose="05000000000000000000" pitchFamily="2" charset="2"/>
              </a:rPr>
              <a:t>(</a:t>
            </a:r>
            <a:r>
              <a:rPr lang="en-US" sz="1100" dirty="0"/>
              <a:t>Kraft et al., 2008)</a:t>
            </a:r>
            <a:endParaRPr lang="en-US" sz="1100" dirty="0">
              <a:solidFill>
                <a:schemeClr val="tx2"/>
              </a:solidFill>
              <a:ea typeface="Adobe Fangsong Std R" panose="02020400000000000000" pitchFamily="18" charset="-128"/>
            </a:endParaRPr>
          </a:p>
          <a:p>
            <a:pPr lvl="1"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 Hypervolume-Overlap </a:t>
            </a:r>
            <a:r>
              <a:rPr lang="en-US" sz="1100" dirty="0"/>
              <a:t>(</a:t>
            </a:r>
            <a:r>
              <a:rPr lang="en-GB" sz="1100" dirty="0"/>
              <a:t>Blonder et al., 2014; </a:t>
            </a:r>
            <a:r>
              <a:rPr lang="en-US" sz="1100" dirty="0"/>
              <a:t>Blonder, 2018) </a:t>
            </a:r>
            <a:endParaRPr lang="en-US" sz="1100" dirty="0">
              <a:solidFill>
                <a:schemeClr val="tx2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CC5B5C5-5DB9-456E-B1AD-58668581F5B2}"/>
              </a:ext>
            </a:extLst>
          </p:cNvPr>
          <p:cNvGrpSpPr/>
          <p:nvPr/>
        </p:nvGrpSpPr>
        <p:grpSpPr>
          <a:xfrm>
            <a:off x="10416818" y="71898"/>
            <a:ext cx="1720461" cy="832798"/>
            <a:chOff x="3381743" y="5016820"/>
            <a:chExt cx="898716" cy="435028"/>
          </a:xfrm>
        </p:grpSpPr>
        <p:pic>
          <p:nvPicPr>
            <p:cNvPr id="18" name="Picture 17" descr="Icon&#10;&#10;Description automatically generated">
              <a:extLst>
                <a:ext uri="{FF2B5EF4-FFF2-40B4-BE49-F238E27FC236}">
                  <a16:creationId xmlns:a16="http://schemas.microsoft.com/office/drawing/2014/main" id="{AADEDEDE-EE0C-4DA9-BCCA-1CA2A9B42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1743" y="5016820"/>
              <a:ext cx="432319" cy="432319"/>
            </a:xfrm>
            <a:prstGeom prst="rect">
              <a:avLst/>
            </a:prstGeom>
          </p:spPr>
        </p:pic>
        <p:pic>
          <p:nvPicPr>
            <p:cNvPr id="19" name="Picture 18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AF75F47D-5DFE-439D-8228-CBB63FF5A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8140" y="5019529"/>
              <a:ext cx="432319" cy="43231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D4B63C0-7190-4EB0-8889-0DA5EBF3617A}"/>
              </a:ext>
            </a:extLst>
          </p:cNvPr>
          <p:cNvGrpSpPr/>
          <p:nvPr/>
        </p:nvGrpSpPr>
        <p:grpSpPr>
          <a:xfrm>
            <a:off x="196132" y="4058689"/>
            <a:ext cx="5899075" cy="2003344"/>
            <a:chOff x="196132" y="3962579"/>
            <a:chExt cx="5899075" cy="200334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A09D866-B7D9-4177-B9C5-1895605E9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6132" y="3962579"/>
              <a:ext cx="5899075" cy="1785078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E1D655F-8404-49C8-9EA3-8A2B2132DB13}"/>
                </a:ext>
              </a:extLst>
            </p:cNvPr>
            <p:cNvSpPr/>
            <p:nvPr/>
          </p:nvSpPr>
          <p:spPr>
            <a:xfrm>
              <a:off x="4509417" y="5704313"/>
              <a:ext cx="1585789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100" dirty="0"/>
                <a:t>(Blonder, 2018)</a:t>
              </a:r>
              <a:endParaRPr lang="en-GB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86495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8E8ED3-3999-49AA-A585-FAF543090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4817285"/>
            <a:ext cx="11842865" cy="1354913"/>
          </a:xfrm>
        </p:spPr>
        <p:txBody>
          <a:bodyPr/>
          <a:lstStyle/>
          <a:p>
            <a:r>
              <a:rPr lang="en-GB" u="sng" dirty="0"/>
              <a:t>Network Topology:</a:t>
            </a:r>
          </a:p>
          <a:p>
            <a:pPr lvl="1"/>
            <a:r>
              <a:rPr lang="en-GB" sz="1800" dirty="0" err="1">
                <a:latin typeface="Abadi Extra Light" panose="020B0204020104020204" pitchFamily="34" charset="0"/>
              </a:rPr>
              <a:t>igraph</a:t>
            </a:r>
            <a:r>
              <a:rPr lang="en-GB" sz="1800" dirty="0"/>
              <a:t> R-package</a:t>
            </a:r>
            <a:r>
              <a:rPr lang="en-GB" dirty="0"/>
              <a:t> </a:t>
            </a:r>
            <a:r>
              <a:rPr lang="en-GB" sz="1100" dirty="0">
                <a:latin typeface="+mn-lt"/>
              </a:rPr>
              <a:t>(</a:t>
            </a:r>
            <a:r>
              <a:rPr lang="en-GB" sz="1100" dirty="0" err="1">
                <a:latin typeface="+mn-lt"/>
              </a:rPr>
              <a:t>Csardi</a:t>
            </a:r>
            <a:r>
              <a:rPr lang="en-GB" sz="1100" dirty="0">
                <a:latin typeface="+mn-lt"/>
              </a:rPr>
              <a:t> &amp; </a:t>
            </a:r>
            <a:r>
              <a:rPr lang="en-GB" sz="1100" dirty="0" err="1">
                <a:latin typeface="+mn-lt"/>
              </a:rPr>
              <a:t>Nepusz</a:t>
            </a:r>
            <a:r>
              <a:rPr lang="en-GB" sz="1100" dirty="0">
                <a:latin typeface="+mn-lt"/>
              </a:rPr>
              <a:t>, 2006)</a:t>
            </a:r>
          </a:p>
          <a:p>
            <a:pPr lvl="1"/>
            <a:r>
              <a:rPr lang="en-GB" sz="1800" dirty="0"/>
              <a:t>Comparison across and within scales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83DD41-B4BB-469A-B168-D8F5ACDCC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Interactions to Network and Topology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8EBB65-30E0-49D4-862D-753C4ECD4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Qualifying Exam</a:t>
            </a:r>
            <a:endParaRPr lang="en-GB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7AC50D3B-36E5-4DD7-9FBF-0CB9A70BC29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099" y="1107071"/>
            <a:ext cx="5248332" cy="5248332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B9819DC6-20DE-4373-9416-A2398D643B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67" y="1217733"/>
            <a:ext cx="6073833" cy="341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137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9EE833B-0A28-43C4-8FA6-D2518A4FE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Species-Interaction Networks demonstrated to vary with environmental factors: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Biodiversity 			 Community Structure 		 Ecosystem Resilience</a:t>
            </a:r>
          </a:p>
          <a:p>
            <a:endParaRPr lang="en-GB" dirty="0"/>
          </a:p>
          <a:p>
            <a:r>
              <a:rPr lang="en-GB" dirty="0"/>
              <a:t>What happens at larger scales?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66342F-0B7D-4C80-9EC9-606762DE2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n w="0">
                  <a:solidFill>
                    <a:srgbClr val="10A055"/>
                  </a:solidFill>
                </a:ln>
                <a:solidFill>
                  <a:srgbClr val="10A05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Cross-Scale Analyses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86FDC-4433-4275-811F-A3C1F9EF4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Qualifying Exam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C6BF406-E44C-49AA-B770-EA18876A60EC}"/>
              </a:ext>
            </a:extLst>
          </p:cNvPr>
          <p:cNvGrpSpPr/>
          <p:nvPr/>
        </p:nvGrpSpPr>
        <p:grpSpPr>
          <a:xfrm>
            <a:off x="0" y="971404"/>
            <a:ext cx="12192000" cy="63125"/>
            <a:chOff x="507492" y="1501519"/>
            <a:chExt cx="8129016" cy="63125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BE031A5-B1EB-43D0-A052-0879AB1DEB2D}"/>
                </a:ext>
              </a:extLst>
            </p:cNvPr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rgbClr val="10A055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F2A4A31F-570B-4CE2-A42D-3AEBE63F1166}"/>
                </a:ext>
              </a:extLst>
            </p:cNvPr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rgbClr val="10A055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BD95FC4-1E31-4EC1-841F-9156B13D8BA5}"/>
              </a:ext>
            </a:extLst>
          </p:cNvPr>
          <p:cNvGrpSpPr/>
          <p:nvPr/>
        </p:nvGrpSpPr>
        <p:grpSpPr>
          <a:xfrm>
            <a:off x="174566" y="1763930"/>
            <a:ext cx="11842865" cy="3076069"/>
            <a:chOff x="0" y="3188649"/>
            <a:chExt cx="12192000" cy="316675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A8D5A84-A78D-4283-AB41-63A8708762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3188649"/>
              <a:ext cx="12192000" cy="316675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BBBEB5E-F6DC-447E-9C88-F13BBA6C8D1C}"/>
                </a:ext>
              </a:extLst>
            </p:cNvPr>
            <p:cNvSpPr txBox="1"/>
            <p:nvPr/>
          </p:nvSpPr>
          <p:spPr>
            <a:xfrm>
              <a:off x="7421880" y="5910589"/>
              <a:ext cx="17145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© Mayfield &amp; Bimler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CDCEF8-D5A3-4D0E-97E8-5904E6F20830}"/>
              </a:ext>
            </a:extLst>
          </p:cNvPr>
          <p:cNvGrpSpPr/>
          <p:nvPr/>
        </p:nvGrpSpPr>
        <p:grpSpPr>
          <a:xfrm>
            <a:off x="4412630" y="3293286"/>
            <a:ext cx="3366740" cy="3062116"/>
            <a:chOff x="5040388" y="-359573"/>
            <a:chExt cx="4176556" cy="37986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3B889B2-FB65-44A8-AE0D-AEC39B78B598}"/>
                </a:ext>
              </a:extLst>
            </p:cNvPr>
            <p:cNvSpPr/>
            <p:nvPr/>
          </p:nvSpPr>
          <p:spPr>
            <a:xfrm>
              <a:off x="5040388" y="3152732"/>
              <a:ext cx="4176554" cy="2863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GB" sz="900" dirty="0"/>
                <a:t>https://www.globalbioclimatics.org/form/maps.htm</a:t>
              </a:r>
            </a:p>
          </p:txBody>
        </p:sp>
        <p:pic>
          <p:nvPicPr>
            <p:cNvPr id="13" name="Picture 12" descr="Map&#10;&#10;Description automatically generated">
              <a:extLst>
                <a:ext uri="{FF2B5EF4-FFF2-40B4-BE49-F238E27FC236}">
                  <a16:creationId xmlns:a16="http://schemas.microsoft.com/office/drawing/2014/main" id="{F5EED168-1FC8-4982-8E28-8DE3D6781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40390" y="-359573"/>
              <a:ext cx="4176554" cy="3512305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01633B9-7CC5-4B36-B076-444223C2E96F}"/>
              </a:ext>
            </a:extLst>
          </p:cNvPr>
          <p:cNvGrpSpPr/>
          <p:nvPr/>
        </p:nvGrpSpPr>
        <p:grpSpPr>
          <a:xfrm>
            <a:off x="7904682" y="3293287"/>
            <a:ext cx="4109585" cy="3062115"/>
            <a:chOff x="-527113" y="-344914"/>
            <a:chExt cx="5098082" cy="379865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5449E7-BB5A-402C-9229-30BD3B3873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527113" y="-344914"/>
              <a:ext cx="5098082" cy="351230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5A498E0-03E4-4F34-A74A-68E882AA40EC}"/>
                </a:ext>
              </a:extLst>
            </p:cNvPr>
            <p:cNvSpPr/>
            <p:nvPr/>
          </p:nvSpPr>
          <p:spPr>
            <a:xfrm>
              <a:off x="-527113" y="3167390"/>
              <a:ext cx="5098082" cy="2863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900" dirty="0"/>
                <a:t>Olson et al., 2001</a:t>
              </a:r>
              <a:endParaRPr lang="en-GB" sz="900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BCA787E-06D7-44C2-A9D3-8E1B0B58027B}"/>
              </a:ext>
            </a:extLst>
          </p:cNvPr>
          <p:cNvGrpSpPr/>
          <p:nvPr/>
        </p:nvGrpSpPr>
        <p:grpSpPr>
          <a:xfrm>
            <a:off x="171401" y="3295342"/>
            <a:ext cx="4092636" cy="2922119"/>
            <a:chOff x="1247006" y="3429000"/>
            <a:chExt cx="4010794" cy="2836261"/>
          </a:xfrm>
        </p:grpSpPr>
        <p:pic>
          <p:nvPicPr>
            <p:cNvPr id="19" name="Picture 18" descr="Map&#10;&#10;Description automatically generated">
              <a:extLst>
                <a:ext uri="{FF2B5EF4-FFF2-40B4-BE49-F238E27FC236}">
                  <a16:creationId xmlns:a16="http://schemas.microsoft.com/office/drawing/2014/main" id="{9B9B11F2-7F09-4DED-A964-C46DE6866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7007" y="3429000"/>
              <a:ext cx="4010793" cy="2836261"/>
            </a:xfrm>
            <a:prstGeom prst="rect">
              <a:avLst/>
            </a:prstGeom>
          </p:spPr>
        </p:pic>
        <p:pic>
          <p:nvPicPr>
            <p:cNvPr id="21" name="Picture 20" descr="Logo, company name&#10;&#10;Description automatically generated">
              <a:extLst>
                <a:ext uri="{FF2B5EF4-FFF2-40B4-BE49-F238E27FC236}">
                  <a16:creationId xmlns:a16="http://schemas.microsoft.com/office/drawing/2014/main" id="{5756D708-B351-4433-940D-6C46A71B5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7006" y="3429000"/>
              <a:ext cx="1060941" cy="67437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D132CD8-4D9B-49F4-8D58-76D1EA99EF8F}"/>
              </a:ext>
            </a:extLst>
          </p:cNvPr>
          <p:cNvSpPr txBox="1"/>
          <p:nvPr/>
        </p:nvSpPr>
        <p:spPr>
          <a:xfrm>
            <a:off x="4555449" y="4275988"/>
            <a:ext cx="7322324" cy="772107"/>
          </a:xfrm>
          <a:prstGeom prst="rect">
            <a:avLst/>
          </a:prstGeom>
          <a:solidFill>
            <a:srgbClr val="10A055"/>
          </a:solidFill>
          <a:ln w="12700">
            <a:solidFill>
              <a:schemeClr val="tx2"/>
            </a:solidFill>
          </a:ln>
        </p:spPr>
        <p:txBody>
          <a:bodyPr wrap="square" lIns="108000" tIns="108000" rIns="108000" bIns="10800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Does network topology reflect the membership of communities to ecoregions/biogeographical regions?</a:t>
            </a:r>
            <a:endParaRPr lang="en-GB" dirty="0">
              <a:solidFill>
                <a:schemeClr val="bg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3904BA-94AC-4EEA-9EE2-5F4711A499CB}"/>
              </a:ext>
            </a:extLst>
          </p:cNvPr>
          <p:cNvSpPr txBox="1"/>
          <p:nvPr/>
        </p:nvSpPr>
        <p:spPr>
          <a:xfrm>
            <a:off x="314228" y="4137488"/>
            <a:ext cx="3807830" cy="1049106"/>
          </a:xfrm>
          <a:prstGeom prst="rect">
            <a:avLst/>
          </a:prstGeom>
          <a:solidFill>
            <a:srgbClr val="10A055"/>
          </a:solidFill>
          <a:ln w="12700">
            <a:solidFill>
              <a:schemeClr val="tx2"/>
            </a:solidFill>
          </a:ln>
        </p:spPr>
        <p:txBody>
          <a:bodyPr wrap="square" lIns="108000" tIns="108000" rIns="108000" bIns="10800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Does network topology reflect experimental treatments in plot-level experiments?</a:t>
            </a:r>
            <a:endParaRPr lang="en-GB" dirty="0">
              <a:solidFill>
                <a:schemeClr val="bg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3075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5A895CD-9B76-49C0-9F31-8B17D0246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37F96D-3BAA-4A30-8F9D-3AC94AB55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Qualifying Exam</a:t>
            </a:r>
            <a:endParaRPr lang="en-GB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D129A1C-2AA8-4617-8C42-2D6DD36754CE}"/>
              </a:ext>
            </a:extLst>
          </p:cNvPr>
          <p:cNvGrpSpPr/>
          <p:nvPr/>
        </p:nvGrpSpPr>
        <p:grpSpPr>
          <a:xfrm>
            <a:off x="327543" y="5801519"/>
            <a:ext cx="11570910" cy="617410"/>
            <a:chOff x="301004" y="1594892"/>
            <a:chExt cx="11570910" cy="617410"/>
          </a:xfrm>
        </p:grpSpPr>
        <p:sp>
          <p:nvSpPr>
            <p:cNvPr id="7" name="Right Arrow 5">
              <a:extLst>
                <a:ext uri="{FF2B5EF4-FFF2-40B4-BE49-F238E27FC236}">
                  <a16:creationId xmlns:a16="http://schemas.microsoft.com/office/drawing/2014/main" id="{88C97A3F-D4DE-4719-9EA2-03FFB243BC09}"/>
                </a:ext>
              </a:extLst>
            </p:cNvPr>
            <p:cNvSpPr/>
            <p:nvPr/>
          </p:nvSpPr>
          <p:spPr bwMode="auto">
            <a:xfrm>
              <a:off x="301004" y="1594892"/>
              <a:ext cx="11570910" cy="432048"/>
            </a:xfrm>
            <a:prstGeom prst="rightArrow">
              <a:avLst>
                <a:gd name="adj1" fmla="val 50000"/>
                <a:gd name="adj2" fmla="val 163660"/>
              </a:avLst>
            </a:prstGeom>
            <a:gradFill flip="none" rotWithShape="1">
              <a:gsLst>
                <a:gs pos="0">
                  <a:srgbClr val="00B050">
                    <a:shade val="30000"/>
                    <a:satMod val="115000"/>
                  </a:srgbClr>
                </a:gs>
                <a:gs pos="50000">
                  <a:srgbClr val="00B050">
                    <a:shade val="67500"/>
                    <a:satMod val="115000"/>
                  </a:srgbClr>
                </a:gs>
                <a:gs pos="100000">
                  <a:srgbClr val="00B050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 w="1778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U Passata" pitchFamily="34" charset="0"/>
                <a:buNone/>
                <a:tabLst/>
              </a:pPr>
              <a:endPara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U Passata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512060-98B0-44A2-91D8-170B04BF7C1D}"/>
                </a:ext>
              </a:extLst>
            </p:cNvPr>
            <p:cNvSpPr txBox="1"/>
            <p:nvPr/>
          </p:nvSpPr>
          <p:spPr>
            <a:xfrm>
              <a:off x="308459" y="1949153"/>
              <a:ext cx="11556000" cy="2631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DE" dirty="0">
                  <a:latin typeface="Adobe Fangsong Std R" panose="02020400000000000000" pitchFamily="18" charset="-128"/>
                  <a:ea typeface="Adobe Fangsong Std R" panose="02020400000000000000" pitchFamily="18" charset="-128"/>
                </a:rPr>
                <a:t>Geographic Scale</a:t>
              </a:r>
              <a:endParaRPr lang="en-US" dirty="0">
                <a:latin typeface="Adobe Fangsong Std R" panose="02020400000000000000" pitchFamily="18" charset="-128"/>
                <a:ea typeface="Adobe Fangsong Std R" panose="02020400000000000000" pitchFamily="18" charset="-128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D6CCCD7-CFAE-4F26-81A7-264294182D8E}"/>
              </a:ext>
            </a:extLst>
          </p:cNvPr>
          <p:cNvGrpSpPr/>
          <p:nvPr/>
        </p:nvGrpSpPr>
        <p:grpSpPr>
          <a:xfrm>
            <a:off x="0" y="971404"/>
            <a:ext cx="12192000" cy="63125"/>
            <a:chOff x="507492" y="1501519"/>
            <a:chExt cx="8129016" cy="63125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2530461-ED2E-42BD-9662-BCEE6EBD58BB}"/>
                </a:ext>
              </a:extLst>
            </p:cNvPr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rgbClr val="10A055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4B5688E-6948-4995-BEE0-039D6BA8689B}"/>
                </a:ext>
              </a:extLst>
            </p:cNvPr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rgbClr val="10A055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28D2418-4AF8-4D04-96F0-E864A6395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792380"/>
              </p:ext>
            </p:extLst>
          </p:nvPr>
        </p:nvGraphicFramePr>
        <p:xfrm>
          <a:off x="308457" y="2165870"/>
          <a:ext cx="11556002" cy="3605163"/>
        </p:xfrm>
        <a:graphic>
          <a:graphicData uri="http://schemas.openxmlformats.org/drawingml/2006/table">
            <a:tbl>
              <a:tblPr firstRow="1" bandRow="1"/>
              <a:tblGrid>
                <a:gridCol w="2534211">
                  <a:extLst>
                    <a:ext uri="{9D8B030D-6E8A-4147-A177-3AD203B41FA5}">
                      <a16:colId xmlns:a16="http://schemas.microsoft.com/office/drawing/2014/main" val="3458066204"/>
                    </a:ext>
                  </a:extLst>
                </a:gridCol>
                <a:gridCol w="1935072">
                  <a:extLst>
                    <a:ext uri="{9D8B030D-6E8A-4147-A177-3AD203B41FA5}">
                      <a16:colId xmlns:a16="http://schemas.microsoft.com/office/drawing/2014/main" val="4265763887"/>
                    </a:ext>
                  </a:extLst>
                </a:gridCol>
                <a:gridCol w="1874520">
                  <a:extLst>
                    <a:ext uri="{9D8B030D-6E8A-4147-A177-3AD203B41FA5}">
                      <a16:colId xmlns:a16="http://schemas.microsoft.com/office/drawing/2014/main" val="2615620975"/>
                    </a:ext>
                  </a:extLst>
                </a:gridCol>
                <a:gridCol w="2552700">
                  <a:extLst>
                    <a:ext uri="{9D8B030D-6E8A-4147-A177-3AD203B41FA5}">
                      <a16:colId xmlns:a16="http://schemas.microsoft.com/office/drawing/2014/main" val="3629726119"/>
                    </a:ext>
                  </a:extLst>
                </a:gridCol>
                <a:gridCol w="2659499">
                  <a:extLst>
                    <a:ext uri="{9D8B030D-6E8A-4147-A177-3AD203B41FA5}">
                      <a16:colId xmlns:a16="http://schemas.microsoft.com/office/drawing/2014/main" val="428485612"/>
                    </a:ext>
                  </a:extLst>
                </a:gridCol>
              </a:tblGrid>
              <a:tr h="5388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Data Type</a:t>
                      </a:r>
                      <a:endParaRPr lang="en-GB" sz="140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Functional Data</a:t>
                      </a: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Plot Data</a:t>
                      </a: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Occurrences</a:t>
                      </a: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Range</a:t>
                      </a: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7078935"/>
                  </a:ext>
                </a:extLst>
              </a:tr>
              <a:tr h="5388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Presence Indicator</a:t>
                      </a:r>
                      <a:endParaRPr lang="en-GB" sz="140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Abundance/Coverage</a:t>
                      </a: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Presence/Absence</a:t>
                      </a: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5128726"/>
                  </a:ext>
                </a:extLst>
              </a:tr>
              <a:tr h="5388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Data Source</a:t>
                      </a:r>
                      <a:endParaRPr lang="en-GB" sz="140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Observed/Measured</a:t>
                      </a: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Inferred</a:t>
                      </a: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0580940"/>
                  </a:ext>
                </a:extLst>
              </a:tr>
              <a:tr h="78843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Biotic Data</a:t>
                      </a:r>
                      <a:endParaRPr lang="en-GB" sz="140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Functional Traits, Fitness, Proximity</a:t>
                      </a: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Fitness, Proximity</a:t>
                      </a: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GB" sz="1400" dirty="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738816"/>
                  </a:ext>
                </a:extLst>
              </a:tr>
              <a:tr h="5388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Abiotic Data</a:t>
                      </a:r>
                      <a:endParaRPr lang="en-GB" sz="140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Location-data of weather/climate</a:t>
                      </a: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Climate layers</a:t>
                      </a: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5432219"/>
                  </a:ext>
                </a:extLst>
              </a:tr>
              <a:tr h="5388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b="1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Geographic Scale</a:t>
                      </a:r>
                      <a:endParaRPr lang="en-GB" sz="1400">
                        <a:effectLst/>
                        <a:latin typeface="Adobe Fangsong Std R" panose="02020400000000000000" pitchFamily="18" charset="-128"/>
                        <a:ea typeface="Adobe Fangsong Std R" panose="02020400000000000000" pitchFamily="18" charset="-128"/>
                        <a:cs typeface="Calibri Light" panose="020F0302020204030204" pitchFamily="34" charset="0"/>
                      </a:endParaRP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Highly-Localised Plot Experiments</a:t>
                      </a:r>
                    </a:p>
                  </a:txBody>
                  <a:tcPr marL="71755" marR="71755" marT="107950" marB="1079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Ecoregions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400" dirty="0">
                          <a:effectLst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Calibri Light" panose="020F0302020204030204" pitchFamily="34" charset="0"/>
                        </a:rPr>
                        <a:t>Biogeographical Realms / Global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049980"/>
                  </a:ext>
                </a:extLst>
              </a:tr>
            </a:tbl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097B3457-275F-42B2-842A-8E476FC60D6E}"/>
              </a:ext>
            </a:extLst>
          </p:cNvPr>
          <p:cNvGrpSpPr/>
          <p:nvPr/>
        </p:nvGrpSpPr>
        <p:grpSpPr>
          <a:xfrm>
            <a:off x="9260681" y="76199"/>
            <a:ext cx="2931328" cy="851644"/>
            <a:chOff x="9260681" y="76199"/>
            <a:chExt cx="2931328" cy="85164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3409B4B-059A-4F1F-9054-338885C0833F}"/>
                </a:ext>
              </a:extLst>
            </p:cNvPr>
            <p:cNvGrpSpPr/>
            <p:nvPr/>
          </p:nvGrpSpPr>
          <p:grpSpPr>
            <a:xfrm>
              <a:off x="10340654" y="76199"/>
              <a:ext cx="1851355" cy="851644"/>
              <a:chOff x="8850855" y="4181276"/>
              <a:chExt cx="2772123" cy="1275209"/>
            </a:xfrm>
          </p:grpSpPr>
          <p:pic>
            <p:nvPicPr>
              <p:cNvPr id="28" name="Google Shape;312;p16">
                <a:extLst>
                  <a:ext uri="{FF2B5EF4-FFF2-40B4-BE49-F238E27FC236}">
                    <a16:creationId xmlns:a16="http://schemas.microsoft.com/office/drawing/2014/main" id="{03408707-2280-4BDA-BED8-E15D509C34CA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850855" y="4195580"/>
                <a:ext cx="1260903" cy="12609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" name="Google Shape;313;p16">
                <a:extLst>
                  <a:ext uri="{FF2B5EF4-FFF2-40B4-BE49-F238E27FC236}">
                    <a16:creationId xmlns:a16="http://schemas.microsoft.com/office/drawing/2014/main" id="{D806D0A0-4899-4321-B791-D123557238D6}"/>
                  </a:ext>
                </a:extLst>
              </p:cNvPr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10362074" y="4181276"/>
                <a:ext cx="1260904" cy="126090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0" name="Picture 29" descr="A picture containing text, plant, leaf&#10;&#10;Description automatically generated">
              <a:extLst>
                <a:ext uri="{FF2B5EF4-FFF2-40B4-BE49-F238E27FC236}">
                  <a16:creationId xmlns:a16="http://schemas.microsoft.com/office/drawing/2014/main" id="{BC2B6F06-D502-4FC9-ABB6-0387C12440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411"/>
            <a:stretch/>
          </p:blipFill>
          <p:spPr>
            <a:xfrm>
              <a:off x="9260681" y="76199"/>
              <a:ext cx="912800" cy="845154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AD040A91-EEE0-4959-A6CA-7F3061FB3496}"/>
              </a:ext>
            </a:extLst>
          </p:cNvPr>
          <p:cNvSpPr txBox="1"/>
          <p:nvPr/>
        </p:nvSpPr>
        <p:spPr>
          <a:xfrm>
            <a:off x="1728647" y="1333667"/>
            <a:ext cx="3008453" cy="495108"/>
          </a:xfrm>
          <a:prstGeom prst="rect">
            <a:avLst/>
          </a:prstGeom>
          <a:solidFill>
            <a:srgbClr val="10A055"/>
          </a:solidFill>
          <a:ln w="12700">
            <a:solidFill>
              <a:schemeClr val="tx2"/>
            </a:solidFill>
          </a:ln>
        </p:spPr>
        <p:txBody>
          <a:bodyPr wrap="square" lIns="108000" tIns="108000" rIns="108000" bIns="10800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Plant data sets.</a:t>
            </a:r>
            <a:endParaRPr lang="en-GB" dirty="0">
              <a:solidFill>
                <a:schemeClr val="bg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BBC6D2-71D5-4BF3-A98C-76A484F0A2E5}"/>
              </a:ext>
            </a:extLst>
          </p:cNvPr>
          <p:cNvGrpSpPr/>
          <p:nvPr/>
        </p:nvGrpSpPr>
        <p:grpSpPr>
          <a:xfrm>
            <a:off x="6651625" y="1076701"/>
            <a:ext cx="5365806" cy="1631574"/>
            <a:chOff x="6651625" y="1076701"/>
            <a:chExt cx="5365806" cy="163157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928763E6-7206-49E8-B386-DF45EA5D7D41}"/>
                    </a:ext>
                  </a:extLst>
                </p:cNvPr>
                <p:cNvSpPr/>
                <p:nvPr/>
              </p:nvSpPr>
              <p:spPr>
                <a:xfrm>
                  <a:off x="6697980" y="1076701"/>
                  <a:ext cx="5319451" cy="94590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GB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~</m:t>
                        </m:r>
                        <m:r>
                          <a:rPr lang="en-GB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𝐵𝑒𝑟𝑛𝑜𝑢𝑙𝑙𝑖</m:t>
                        </m:r>
                        <m:d>
                          <m:dPr>
                            <m:ctrlP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oMath>
                    </m:oMathPara>
                  </a14:m>
                  <a:endParaRPr lang="en-GB" i="1" dirty="0">
                    <a:solidFill>
                      <a:srgbClr val="000000"/>
                    </a:solidFill>
                    <a:latin typeface="Cambria Math" panose="02040503050406030204" pitchFamily="18" charset="0"/>
                  </a:endParaRPr>
                </a:p>
                <a:p>
                  <a:pPr lvl="0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func>
                              <m:funcPr>
                                <m:ctrlP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GB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logit</m:t>
                                </m:r>
                              </m:fName>
                              <m:e>
                                <m:r>
                                  <a:rPr lang="en-GB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</m:e>
                            </m:func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GB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GB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sSub>
                          <m:sSubPr>
                            <m:ctrlPr>
                              <a:rPr lang="en-GB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d>
                              <m:dPr>
                                <m:begChr m:val=""/>
                                <m:endChr m:val="]"/>
                                <m:ctrlPr>
                                  <a:rPr lang="en-GB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𝑆𝑝𝑒𝑐𝑖𝑒𝑠</m:t>
                                </m:r>
                                <m:r>
                                  <a:rPr lang="en-GB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r>
                                  <a:rPr lang="en-GB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b>
                        </m:sSub>
                        <m:r>
                          <a:rPr lang="en-GB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nary>
                          <m:naryPr>
                            <m:chr m:val="∑"/>
                            <m:limLoc m:val="subSup"/>
                            <m:ctrlPr>
                              <a:rPr lang="en-GB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GB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GB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GB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d>
                                  <m:dPr>
                                    <m:begChr m:val=""/>
                                    <m:endChr m:val="]"/>
                                    <m:ctrlPr>
                                      <a:rPr lang="en-GB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𝑆𝑝𝑒𝑐𝑖𝑒𝑠</m:t>
                                    </m:r>
                                    <m:r>
                                      <a:rPr lang="en-GB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[</m:t>
                                    </m:r>
                                    <m:r>
                                      <a:rPr lang="en-GB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GB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e>
                                </m:d>
                              </m:sub>
                            </m:sSub>
                            <m:sSub>
                              <m:sSubPr>
                                <m:ctrlP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d>
                                  <m:dPr>
                                    <m:begChr m:val=""/>
                                    <m:endChr m:val="]"/>
                                    <m:ctrlPr>
                                      <a:rPr lang="en-GB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𝑆𝑝𝑒𝑐𝑖𝑒𝑠</m:t>
                                    </m:r>
                                    <m:r>
                                      <a:rPr lang="en-GB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[</m:t>
                                    </m:r>
                                    <m:r>
                                      <a:rPr lang="en-GB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e>
                                </m:d>
                                <m: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GB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]</m:t>
                                </m:r>
                              </m:sub>
                            </m:sSub>
                          </m:e>
                        </m:nary>
                      </m:oMath>
                    </m:oMathPara>
                  </a14:m>
                  <a:endParaRPr lang="en-GB" u="sng" dirty="0"/>
                </a:p>
              </p:txBody>
            </p:sp>
          </mc:Choice>
          <mc:Fallback xmlns=""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928763E6-7206-49E8-B386-DF45EA5D7D4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97980" y="1076701"/>
                  <a:ext cx="5319451" cy="94590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0140C03-0900-409F-BD17-1BD7341FF3ED}"/>
                </a:ext>
              </a:extLst>
            </p:cNvPr>
            <p:cNvCxnSpPr/>
            <p:nvPr/>
          </p:nvCxnSpPr>
          <p:spPr>
            <a:xfrm flipV="1">
              <a:off x="6651625" y="1076701"/>
              <a:ext cx="0" cy="1631574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8897E8FF-3385-417C-9458-3B29E365F49F}"/>
              </a:ext>
            </a:extLst>
          </p:cNvPr>
          <p:cNvSpPr/>
          <p:nvPr/>
        </p:nvSpPr>
        <p:spPr>
          <a:xfrm rot="16200000">
            <a:off x="8886906" y="1607409"/>
            <a:ext cx="745979" cy="5140335"/>
          </a:xfrm>
          <a:prstGeom prst="rect">
            <a:avLst/>
          </a:prstGeom>
          <a:solidFill>
            <a:srgbClr val="C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1992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38F05F-77B1-4808-8854-19DDC6BC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Network Inference Methods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B6DDF-0777-4F46-A169-886F44BA3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5FEE6E-5B76-4C19-A254-3571EB17F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1DC987B-3474-4943-8857-A356A2A0B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149912"/>
              </p:ext>
            </p:extLst>
          </p:nvPr>
        </p:nvGraphicFramePr>
        <p:xfrm>
          <a:off x="174567" y="1349547"/>
          <a:ext cx="5406813" cy="42480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246813">
                  <a:extLst>
                    <a:ext uri="{9D8B030D-6E8A-4147-A177-3AD203B41FA5}">
                      <a16:colId xmlns:a16="http://schemas.microsoft.com/office/drawing/2014/main" val="498981467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18657494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1088829266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Data Type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HMSC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IF-REM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6468855"/>
                  </a:ext>
                </a:extLst>
              </a:tr>
              <a:tr h="630000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6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Species Identity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76279"/>
                  </a:ext>
                </a:extLst>
              </a:tr>
              <a:tr h="630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Presence/Absence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dirty="0">
                          <a:solidFill>
                            <a:srgbClr val="C00000"/>
                          </a:solidFill>
                        </a:rPr>
                        <a:t>X</a:t>
                      </a:r>
                      <a:endParaRPr lang="en-GB" sz="28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2489991"/>
                  </a:ext>
                </a:extLst>
              </a:tr>
              <a:tr h="630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Performance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0506090"/>
                  </a:ext>
                </a:extLst>
              </a:tr>
              <a:tr h="630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Climate / Environment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/>
                      <a:endParaRPr lang="en-GB" sz="1600" dirty="0"/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3768570"/>
                  </a:ext>
                </a:extLst>
              </a:tr>
              <a:tr h="630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Functional Traits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GB" sz="1600" dirty="0"/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841634"/>
                  </a:ext>
                </a:extLst>
              </a:tr>
              <a:tr h="6300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Phylogeny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GB" sz="1600" dirty="0"/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5619885"/>
                  </a:ext>
                </a:extLst>
              </a:tr>
            </a:tbl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70E0A5E5-C210-4A4A-883F-6CF1B141859A}"/>
              </a:ext>
            </a:extLst>
          </p:cNvPr>
          <p:cNvGrpSpPr/>
          <p:nvPr/>
        </p:nvGrpSpPr>
        <p:grpSpPr>
          <a:xfrm>
            <a:off x="171508" y="1822592"/>
            <a:ext cx="1262089" cy="3772101"/>
            <a:chOff x="171508" y="1822592"/>
            <a:chExt cx="1262089" cy="3772101"/>
          </a:xfrm>
        </p:grpSpPr>
        <p:pic>
          <p:nvPicPr>
            <p:cNvPr id="17" name="Picture 16" descr="Icon&#10;&#10;Description automatically generated">
              <a:extLst>
                <a:ext uri="{FF2B5EF4-FFF2-40B4-BE49-F238E27FC236}">
                  <a16:creationId xmlns:a16="http://schemas.microsoft.com/office/drawing/2014/main" id="{C9A585AD-2A6B-47BB-A351-5502536A1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932" y="2451589"/>
              <a:ext cx="630000" cy="63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9CD396C-846C-43CE-AA19-C57AA4C2A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567" y="3714237"/>
              <a:ext cx="1218058" cy="61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07634F7-2C52-4EBB-9E9F-31971B6FC0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567" y="4343940"/>
              <a:ext cx="1224540" cy="61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D40F964-531B-4895-BC38-A1F595A8E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508" y="4964693"/>
              <a:ext cx="630000" cy="63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Picture 31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D015F87C-E744-42E9-952E-E8E34A694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67" y="3078270"/>
              <a:ext cx="636774" cy="630000"/>
            </a:xfrm>
            <a:prstGeom prst="rect">
              <a:avLst/>
            </a:prstGeom>
          </p:spPr>
        </p:pic>
        <p:pic>
          <p:nvPicPr>
            <p:cNvPr id="30" name="Picture 29" descr="A picture containing plant&#10;&#10;Description automatically generated">
              <a:extLst>
                <a:ext uri="{FF2B5EF4-FFF2-40B4-BE49-F238E27FC236}">
                  <a16:creationId xmlns:a16="http://schemas.microsoft.com/office/drawing/2014/main" id="{E0C78F39-4F97-4710-A416-3B5A5746E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604" y="1822592"/>
              <a:ext cx="1257993" cy="628997"/>
            </a:xfrm>
            <a:prstGeom prst="rect">
              <a:avLst/>
            </a:prstGeom>
          </p:spPr>
        </p:pic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40D6A8F-26DF-436E-A78F-63F29028F591}"/>
              </a:ext>
            </a:extLst>
          </p:cNvPr>
          <p:cNvGrpSpPr/>
          <p:nvPr/>
        </p:nvGrpSpPr>
        <p:grpSpPr>
          <a:xfrm>
            <a:off x="6863639" y="248310"/>
            <a:ext cx="5216658" cy="477527"/>
            <a:chOff x="6838239" y="254329"/>
            <a:chExt cx="5216658" cy="477527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BF67EED5-8E88-49C2-91D6-67E0DCFD04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38239" y="254329"/>
              <a:ext cx="1891741" cy="477527"/>
            </a:xfrm>
            <a:prstGeom prst="rect">
              <a:avLst/>
            </a:prstGeom>
            <a:ln>
              <a:solidFill>
                <a:srgbClr val="838383"/>
              </a:solidFill>
            </a:ln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5A69EDF-3F46-4307-9B6C-AAFEB18DC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848637" y="254329"/>
              <a:ext cx="3206260" cy="477397"/>
            </a:xfrm>
            <a:prstGeom prst="rect">
              <a:avLst/>
            </a:prstGeom>
            <a:ln>
              <a:solidFill>
                <a:srgbClr val="838383"/>
              </a:solidFill>
            </a:ln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336824B-D8CB-4398-B27C-58B8922C4879}"/>
              </a:ext>
            </a:extLst>
          </p:cNvPr>
          <p:cNvSpPr txBox="1"/>
          <p:nvPr/>
        </p:nvSpPr>
        <p:spPr>
          <a:xfrm>
            <a:off x="177933" y="5803760"/>
            <a:ext cx="54034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X</a:t>
            </a:r>
            <a:r>
              <a:rPr lang="en-GB" sz="1600" dirty="0">
                <a:solidFill>
                  <a:schemeClr val="tx2"/>
                </a:solidFill>
              </a:rPr>
              <a:t> … Non-Optional data</a:t>
            </a:r>
          </a:p>
          <a:p>
            <a:r>
              <a:rPr lang="en-GB" sz="1600" dirty="0">
                <a:solidFill>
                  <a:srgbClr val="10A055"/>
                </a:solidFill>
                <a:sym typeface="Wingdings" panose="05000000000000000000" pitchFamily="2" charset="2"/>
              </a:rPr>
              <a:t></a:t>
            </a:r>
            <a:r>
              <a:rPr lang="en-GB" sz="1600" dirty="0">
                <a:solidFill>
                  <a:schemeClr val="tx2"/>
                </a:solidFill>
                <a:sym typeface="Wingdings" panose="05000000000000000000" pitchFamily="2" charset="2"/>
              </a:rPr>
              <a:t> … Optional data</a:t>
            </a:r>
            <a:endParaRPr lang="en-GB" sz="1600" dirty="0">
              <a:solidFill>
                <a:schemeClr val="tx2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2957160-2546-4906-8D4C-CF99CC9386B1}"/>
              </a:ext>
            </a:extLst>
          </p:cNvPr>
          <p:cNvSpPr txBox="1"/>
          <p:nvPr/>
        </p:nvSpPr>
        <p:spPr>
          <a:xfrm>
            <a:off x="5724525" y="1349547"/>
            <a:ext cx="629596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tx2"/>
                </a:solidFill>
              </a:rPr>
              <a:t>HMSC</a:t>
            </a:r>
          </a:p>
          <a:p>
            <a:endParaRPr lang="en-GB" sz="1600" b="1" dirty="0">
              <a:solidFill>
                <a:schemeClr val="tx2"/>
              </a:solidFill>
            </a:endParaRPr>
          </a:p>
          <a:p>
            <a:endParaRPr lang="en-GB" sz="1600" b="1" dirty="0">
              <a:solidFill>
                <a:schemeClr val="tx2"/>
              </a:solidFill>
            </a:endParaRPr>
          </a:p>
          <a:p>
            <a:endParaRPr lang="en-GB" sz="1600" b="1" dirty="0">
              <a:solidFill>
                <a:schemeClr val="tx2"/>
              </a:solidFill>
            </a:endParaRPr>
          </a:p>
          <a:p>
            <a:endParaRPr lang="en-GB" sz="1600" b="1" dirty="0">
              <a:solidFill>
                <a:schemeClr val="tx2"/>
              </a:solidFill>
            </a:endParaRPr>
          </a:p>
          <a:p>
            <a:endParaRPr lang="en-GB" sz="1600" b="1" dirty="0">
              <a:solidFill>
                <a:schemeClr val="tx2"/>
              </a:solidFill>
            </a:endParaRPr>
          </a:p>
          <a:p>
            <a:endParaRPr lang="en-GB" sz="1600" b="1" dirty="0">
              <a:solidFill>
                <a:schemeClr val="tx2"/>
              </a:solidFill>
            </a:endParaRPr>
          </a:p>
          <a:p>
            <a:endParaRPr lang="en-GB" sz="1600" b="1" dirty="0">
              <a:solidFill>
                <a:schemeClr val="tx2"/>
              </a:solidFill>
            </a:endParaRPr>
          </a:p>
          <a:p>
            <a:endParaRPr lang="en-GB" sz="1600" b="1" dirty="0">
              <a:solidFill>
                <a:schemeClr val="tx2"/>
              </a:solidFill>
            </a:endParaRPr>
          </a:p>
          <a:p>
            <a:endParaRPr lang="en-GB" sz="1600" dirty="0">
              <a:solidFill>
                <a:schemeClr val="tx2"/>
              </a:solidFill>
            </a:endParaRPr>
          </a:p>
          <a:p>
            <a:endParaRPr lang="en-GB" sz="1600" dirty="0">
              <a:solidFill>
                <a:schemeClr val="tx2"/>
              </a:solidFill>
            </a:endParaRPr>
          </a:p>
          <a:p>
            <a:r>
              <a:rPr lang="en-GB" sz="1600" b="1" dirty="0">
                <a:solidFill>
                  <a:schemeClr val="tx2"/>
                </a:solidFill>
              </a:rPr>
              <a:t>IF-REM</a:t>
            </a:r>
          </a:p>
          <a:p>
            <a:endParaRPr lang="en-GB" sz="1600" dirty="0">
              <a:solidFill>
                <a:schemeClr val="tx2"/>
              </a:solidFill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3C8C85AA-51A9-42A3-A00E-0520D6FEC1A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63639" y="1349762"/>
            <a:ext cx="4409200" cy="2442506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086B43DC-3FB8-4D6E-BE63-02876EAF5D87}"/>
              </a:ext>
            </a:extLst>
          </p:cNvPr>
          <p:cNvGrpSpPr/>
          <p:nvPr/>
        </p:nvGrpSpPr>
        <p:grpSpPr>
          <a:xfrm>
            <a:off x="5855659" y="1733286"/>
            <a:ext cx="438307" cy="1732217"/>
            <a:chOff x="11139490" y="3998640"/>
            <a:chExt cx="595312" cy="2352711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613DCB3-6004-4B37-9866-47573B728FBB}"/>
                </a:ext>
              </a:extLst>
            </p:cNvPr>
            <p:cNvSpPr/>
            <p:nvPr/>
          </p:nvSpPr>
          <p:spPr>
            <a:xfrm>
              <a:off x="11139490" y="3998640"/>
              <a:ext cx="595312" cy="595312"/>
            </a:xfrm>
            <a:prstGeom prst="ellipse">
              <a:avLst/>
            </a:prstGeom>
            <a:solidFill>
              <a:srgbClr val="993366"/>
            </a:solidFill>
            <a:ln>
              <a:solidFill>
                <a:srgbClr val="66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A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EB53EB3-E63B-44F7-BE5C-DA9EDF080DE1}"/>
                </a:ext>
              </a:extLst>
            </p:cNvPr>
            <p:cNvSpPr/>
            <p:nvPr/>
          </p:nvSpPr>
          <p:spPr>
            <a:xfrm>
              <a:off x="11139490" y="5756039"/>
              <a:ext cx="595312" cy="595312"/>
            </a:xfrm>
            <a:prstGeom prst="ellipse">
              <a:avLst/>
            </a:prstGeom>
            <a:solidFill>
              <a:srgbClr val="993366"/>
            </a:solidFill>
            <a:ln>
              <a:solidFill>
                <a:srgbClr val="66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B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5A9EDDD1-AF43-429B-B9DD-FEE2B4A85FF5}"/>
                </a:ext>
              </a:extLst>
            </p:cNvPr>
            <p:cNvCxnSpPr>
              <a:stCxn id="44" idx="4"/>
              <a:endCxn id="45" idx="0"/>
            </p:cNvCxnSpPr>
            <p:nvPr/>
          </p:nvCxnSpPr>
          <p:spPr>
            <a:xfrm>
              <a:off x="11437146" y="4593952"/>
              <a:ext cx="0" cy="1162087"/>
            </a:xfrm>
            <a:prstGeom prst="straightConnector1">
              <a:avLst/>
            </a:prstGeom>
            <a:ln w="76200">
              <a:solidFill>
                <a:srgbClr val="838383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E5887A2-42DA-43E2-B94A-797332513B2B}"/>
              </a:ext>
            </a:extLst>
          </p:cNvPr>
          <p:cNvGrpSpPr/>
          <p:nvPr/>
        </p:nvGrpSpPr>
        <p:grpSpPr>
          <a:xfrm>
            <a:off x="5855659" y="4400487"/>
            <a:ext cx="438306" cy="1732217"/>
            <a:chOff x="6967530" y="1733286"/>
            <a:chExt cx="438306" cy="1732217"/>
          </a:xfrm>
        </p:grpSpPr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587AB210-CF20-49B7-B249-195B02C16F68}"/>
                </a:ext>
              </a:extLst>
            </p:cNvPr>
            <p:cNvCxnSpPr>
              <a:cxnSpLocks/>
              <a:stCxn id="54" idx="3"/>
              <a:endCxn id="55" idx="1"/>
            </p:cNvCxnSpPr>
            <p:nvPr/>
          </p:nvCxnSpPr>
          <p:spPr>
            <a:xfrm>
              <a:off x="7031718" y="2107404"/>
              <a:ext cx="0" cy="983981"/>
            </a:xfrm>
            <a:prstGeom prst="straightConnector1">
              <a:avLst/>
            </a:prstGeom>
            <a:ln w="76200">
              <a:solidFill>
                <a:srgbClr val="83838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9030D7E0-B8C1-4478-9CBD-6F04F5CB1A1E}"/>
                </a:ext>
              </a:extLst>
            </p:cNvPr>
            <p:cNvCxnSpPr>
              <a:cxnSpLocks/>
              <a:stCxn id="55" idx="7"/>
              <a:endCxn id="54" idx="5"/>
            </p:cNvCxnSpPr>
            <p:nvPr/>
          </p:nvCxnSpPr>
          <p:spPr>
            <a:xfrm flipV="1">
              <a:off x="7341648" y="2107404"/>
              <a:ext cx="0" cy="983981"/>
            </a:xfrm>
            <a:prstGeom prst="straightConnector1">
              <a:avLst/>
            </a:prstGeom>
            <a:ln w="76200">
              <a:solidFill>
                <a:srgbClr val="83838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DB321A37-60B7-4DA2-A5F2-7B7380048CEF}"/>
                </a:ext>
              </a:extLst>
            </p:cNvPr>
            <p:cNvGrpSpPr/>
            <p:nvPr/>
          </p:nvGrpSpPr>
          <p:grpSpPr>
            <a:xfrm>
              <a:off x="6967530" y="1733286"/>
              <a:ext cx="438306" cy="1732217"/>
              <a:chOff x="6967535" y="1733286"/>
              <a:chExt cx="595312" cy="2352711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31FA0CE-A6DB-47E7-BF1E-8FA4FA0B8B4D}"/>
                  </a:ext>
                </a:extLst>
              </p:cNvPr>
              <p:cNvSpPr/>
              <p:nvPr/>
            </p:nvSpPr>
            <p:spPr>
              <a:xfrm>
                <a:off x="6967535" y="1733286"/>
                <a:ext cx="595312" cy="595312"/>
              </a:xfrm>
              <a:prstGeom prst="ellipse">
                <a:avLst/>
              </a:prstGeom>
              <a:solidFill>
                <a:srgbClr val="FFCC66"/>
              </a:solidFill>
              <a:ln>
                <a:solidFill>
                  <a:srgbClr val="9966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</a:t>
                </a:r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5EC3D66-2408-4D06-9A42-7DEB66811145}"/>
                  </a:ext>
                </a:extLst>
              </p:cNvPr>
              <p:cNvSpPr/>
              <p:nvPr/>
            </p:nvSpPr>
            <p:spPr>
              <a:xfrm>
                <a:off x="6967535" y="3490685"/>
                <a:ext cx="595312" cy="595312"/>
              </a:xfrm>
              <a:prstGeom prst="ellipse">
                <a:avLst/>
              </a:prstGeom>
              <a:solidFill>
                <a:srgbClr val="FFCC66"/>
              </a:solidFill>
              <a:ln>
                <a:solidFill>
                  <a:srgbClr val="9966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B</a:t>
                </a:r>
              </a:p>
            </p:txBody>
          </p:sp>
        </p:grpSp>
      </p:grpSp>
      <p:sp>
        <p:nvSpPr>
          <p:cNvPr id="80" name="Oval 79">
            <a:extLst>
              <a:ext uri="{FF2B5EF4-FFF2-40B4-BE49-F238E27FC236}">
                <a16:creationId xmlns:a16="http://schemas.microsoft.com/office/drawing/2014/main" id="{68D13856-4D63-45AB-8FAC-4CB033022AF4}"/>
              </a:ext>
            </a:extLst>
          </p:cNvPr>
          <p:cNvSpPr/>
          <p:nvPr/>
        </p:nvSpPr>
        <p:spPr>
          <a:xfrm>
            <a:off x="8364855" y="3164205"/>
            <a:ext cx="813435" cy="421005"/>
          </a:xfrm>
          <a:prstGeom prst="ellipse">
            <a:avLst/>
          </a:prstGeom>
          <a:solidFill>
            <a:srgbClr val="C00000">
              <a:alpha val="30196"/>
            </a:srgbClr>
          </a:solidFill>
          <a:ln w="3175">
            <a:solidFill>
              <a:srgbClr val="C00000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0B5B22AD-91D0-4FEC-A10A-8555D272DFC3}"/>
              </a:ext>
            </a:extLst>
          </p:cNvPr>
          <p:cNvGrpSpPr/>
          <p:nvPr/>
        </p:nvGrpSpPr>
        <p:grpSpPr>
          <a:xfrm>
            <a:off x="6670389" y="4272231"/>
            <a:ext cx="5423482" cy="604781"/>
            <a:chOff x="6210742" y="3777736"/>
            <a:chExt cx="5423482" cy="60478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BFC1EE32-E4F1-44F7-AC13-5A5A062CF5D5}"/>
                    </a:ext>
                  </a:extLst>
                </p:cNvPr>
                <p:cNvSpPr/>
                <p:nvPr/>
              </p:nvSpPr>
              <p:spPr>
                <a:xfrm>
                  <a:off x="6210742" y="3777736"/>
                  <a:ext cx="5423482" cy="60478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sz="160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6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GB" sz="160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GB" sz="16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sSub>
                          <m:sSubPr>
                            <m:ctrlPr>
                              <a:rPr lang="en-GB" sz="16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6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d>
                              <m:dPr>
                                <m:begChr m:val=""/>
                                <m:endChr m:val="]"/>
                                <m:ctrlPr>
                                  <a:rPr lang="en-GB" sz="16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sz="16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𝑆𝑝𝑒𝑐𝑖𝑒𝑠</m:t>
                                </m:r>
                                <m:r>
                                  <a:rPr lang="en-GB" sz="160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r>
                                  <a:rPr lang="en-GB" sz="16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b>
                        </m:sSub>
                        <m:r>
                          <a:rPr lang="en-GB" sz="16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nary>
                          <m:naryPr>
                            <m:chr m:val="∑"/>
                            <m:limLoc m:val="subSup"/>
                            <m:ctrlPr>
                              <a:rPr lang="en-GB" sz="16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GB" sz="16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GB" sz="16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GB" sz="16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6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d>
                                  <m:dPr>
                                    <m:begChr m:val=""/>
                                    <m:endChr m:val="]"/>
                                    <m:ctrlPr>
                                      <a:rPr lang="en-GB" sz="16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16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𝑆𝑝𝑒𝑐𝑖𝑒𝑠</m:t>
                                    </m:r>
                                    <m:r>
                                      <a:rPr lang="en-GB" sz="160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[</m:t>
                                    </m:r>
                                    <m:r>
                                      <a:rPr lang="en-GB" sz="16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GB" sz="160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sz="16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e>
                                </m:d>
                              </m:sub>
                            </m:sSub>
                            <m:sSub>
                              <m:sSubPr>
                                <m:ctrlPr>
                                  <a:rPr lang="en-GB" sz="16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6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d>
                                  <m:dPr>
                                    <m:begChr m:val=""/>
                                    <m:endChr m:val="]"/>
                                    <m:ctrlPr>
                                      <a:rPr lang="en-GB" sz="16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16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𝑆𝑝𝑒𝑐𝑖𝑒𝑠</m:t>
                                    </m:r>
                                    <m:r>
                                      <a:rPr lang="en-GB" sz="160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[</m:t>
                                    </m:r>
                                    <m:r>
                                      <a:rPr lang="en-GB" sz="16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e>
                                </m:d>
                                <m:r>
                                  <a:rPr lang="en-GB" sz="16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r>
                                  <a:rPr lang="en-GB" sz="16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GB" sz="16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]</m:t>
                                </m:r>
                              </m:sub>
                            </m:sSub>
                          </m:e>
                        </m:nary>
                      </m:oMath>
                    </m:oMathPara>
                  </a14:m>
                  <a:endParaRPr lang="en-GB" i="1" dirty="0">
                    <a:solidFill>
                      <a:schemeClr val="tx2"/>
                    </a:solidFill>
                    <a:latin typeface="Cambria Math" panose="02040503050406030204" pitchFamily="18" charset="0"/>
                    <a:ea typeface="SimSun" panose="02010600030101010101" pitchFamily="2" charset="-122"/>
                    <a:cs typeface="Calibri Light" panose="020F0302020204030204" pitchFamily="34" charset="0"/>
                  </a:endParaRPr>
                </a:p>
              </p:txBody>
            </p:sp>
          </mc:Choice>
          <mc:Fallback xmlns=""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BFC1EE32-E4F1-44F7-AC13-5A5A062CF5D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10742" y="3777736"/>
                  <a:ext cx="5423482" cy="604781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95657DE7-81A9-4A0F-884B-51E310B93E30}"/>
                </a:ext>
              </a:extLst>
            </p:cNvPr>
            <p:cNvSpPr/>
            <p:nvPr/>
          </p:nvSpPr>
          <p:spPr>
            <a:xfrm>
              <a:off x="7396337" y="3947160"/>
              <a:ext cx="917452" cy="363606"/>
            </a:xfrm>
            <a:prstGeom prst="rect">
              <a:avLst/>
            </a:prstGeom>
            <a:solidFill>
              <a:srgbClr val="FFC000">
                <a:alpha val="3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361C007A-531A-4FF8-9EE5-76C2A859BCE7}"/>
                </a:ext>
              </a:extLst>
            </p:cNvPr>
            <p:cNvSpPr/>
            <p:nvPr/>
          </p:nvSpPr>
          <p:spPr>
            <a:xfrm>
              <a:off x="8872508" y="3947159"/>
              <a:ext cx="955387" cy="363605"/>
            </a:xfrm>
            <a:prstGeom prst="rect">
              <a:avLst/>
            </a:prstGeom>
            <a:solidFill>
              <a:srgbClr val="C497A8">
                <a:alpha val="34902"/>
              </a:srgbClr>
            </a:solidFill>
            <a:ln w="3175">
              <a:solidFill>
                <a:srgbClr val="C497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328E9714-E368-4C33-B366-04E4390ED6C7}"/>
              </a:ext>
            </a:extLst>
          </p:cNvPr>
          <p:cNvGrpSpPr/>
          <p:nvPr/>
        </p:nvGrpSpPr>
        <p:grpSpPr>
          <a:xfrm>
            <a:off x="6577965" y="4450203"/>
            <a:ext cx="5445158" cy="1715077"/>
            <a:chOff x="6577965" y="4450203"/>
            <a:chExt cx="5445158" cy="1715077"/>
          </a:xfrm>
        </p:grpSpPr>
        <p:pic>
          <p:nvPicPr>
            <p:cNvPr id="82" name="Google Shape;312;p16">
              <a:extLst>
                <a:ext uri="{FF2B5EF4-FFF2-40B4-BE49-F238E27FC236}">
                  <a16:creationId xmlns:a16="http://schemas.microsoft.com/office/drawing/2014/main" id="{B8DBEC2C-63A4-45A7-85D0-A647DCD96636}"/>
                </a:ext>
              </a:extLst>
            </p:cNvPr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9028148" y="5167259"/>
              <a:ext cx="608013" cy="6080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313;p16">
              <a:extLst>
                <a:ext uri="{FF2B5EF4-FFF2-40B4-BE49-F238E27FC236}">
                  <a16:creationId xmlns:a16="http://schemas.microsoft.com/office/drawing/2014/main" id="{2CEE7518-7600-49AB-8248-C185F136D6FF}"/>
                </a:ext>
              </a:extLst>
            </p:cNvPr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6577965" y="4450203"/>
              <a:ext cx="608013" cy="6080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Picture 84" descr="A picture containing text, plant, leaf&#10;&#10;Description automatically generated">
              <a:extLst>
                <a:ext uri="{FF2B5EF4-FFF2-40B4-BE49-F238E27FC236}">
                  <a16:creationId xmlns:a16="http://schemas.microsoft.com/office/drawing/2014/main" id="{DA25665E-494D-44D1-9A01-498609375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15118" y="4454800"/>
              <a:ext cx="608005" cy="608005"/>
            </a:xfrm>
            <a:prstGeom prst="rect">
              <a:avLst/>
            </a:prstGeom>
          </p:spPr>
        </p:pic>
        <p:cxnSp>
          <p:nvCxnSpPr>
            <p:cNvPr id="86" name="Connector: Curved 85">
              <a:extLst>
                <a:ext uri="{FF2B5EF4-FFF2-40B4-BE49-F238E27FC236}">
                  <a16:creationId xmlns:a16="http://schemas.microsoft.com/office/drawing/2014/main" id="{3077113E-396F-4137-8B39-9F8C2E641117}"/>
                </a:ext>
              </a:extLst>
            </p:cNvPr>
            <p:cNvCxnSpPr>
              <a:cxnSpLocks/>
              <a:stCxn id="85" idx="2"/>
              <a:endCxn id="82" idx="3"/>
            </p:cNvCxnSpPr>
            <p:nvPr/>
          </p:nvCxnSpPr>
          <p:spPr>
            <a:xfrm rot="5400000">
              <a:off x="10473411" y="4225555"/>
              <a:ext cx="408460" cy="2082960"/>
            </a:xfrm>
            <a:prstGeom prst="curvedConnector2">
              <a:avLst/>
            </a:prstGeom>
            <a:ln>
              <a:solidFill>
                <a:srgbClr val="0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ctor: Curved 86">
              <a:extLst>
                <a:ext uri="{FF2B5EF4-FFF2-40B4-BE49-F238E27FC236}">
                  <a16:creationId xmlns:a16="http://schemas.microsoft.com/office/drawing/2014/main" id="{B5DE56BF-D668-4C8D-90B8-669E29A24400}"/>
                </a:ext>
              </a:extLst>
            </p:cNvPr>
            <p:cNvCxnSpPr>
              <a:cxnSpLocks/>
              <a:stCxn id="84" idx="2"/>
              <a:endCxn id="82" idx="1"/>
            </p:cNvCxnSpPr>
            <p:nvPr/>
          </p:nvCxnSpPr>
          <p:spPr>
            <a:xfrm rot="16200000" flipH="1">
              <a:off x="7748535" y="4191652"/>
              <a:ext cx="413050" cy="2146176"/>
            </a:xfrm>
            <a:prstGeom prst="curvedConnector2">
              <a:avLst/>
            </a:prstGeom>
            <a:ln>
              <a:solidFill>
                <a:srgbClr val="0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004D6AC8-4716-469D-B61B-076BACACBF85}"/>
                </a:ext>
              </a:extLst>
            </p:cNvPr>
            <p:cNvGrpSpPr/>
            <p:nvPr/>
          </p:nvGrpSpPr>
          <p:grpSpPr>
            <a:xfrm>
              <a:off x="9016637" y="5654845"/>
              <a:ext cx="649568" cy="510435"/>
              <a:chOff x="2815258" y="5891642"/>
              <a:chExt cx="874527" cy="687211"/>
            </a:xfrm>
          </p:grpSpPr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76EC564F-D584-4CA2-BAA2-C0AB54C1C481}"/>
                  </a:ext>
                </a:extLst>
              </p:cNvPr>
              <p:cNvGrpSpPr/>
              <p:nvPr/>
            </p:nvGrpSpPr>
            <p:grpSpPr>
              <a:xfrm>
                <a:off x="2815258" y="5891642"/>
                <a:ext cx="818580" cy="558265"/>
                <a:chOff x="2815258" y="3742960"/>
                <a:chExt cx="818580" cy="558265"/>
              </a:xfrm>
            </p:grpSpPr>
            <p:cxnSp>
              <p:nvCxnSpPr>
                <p:cNvPr id="92" name="Connector: Curved 91">
                  <a:extLst>
                    <a:ext uri="{FF2B5EF4-FFF2-40B4-BE49-F238E27FC236}">
                      <a16:creationId xmlns:a16="http://schemas.microsoft.com/office/drawing/2014/main" id="{790064B0-3F53-46D4-9CD7-6ABAC2076E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15258" y="3742960"/>
                  <a:ext cx="818580" cy="12700"/>
                </a:xfrm>
                <a:prstGeom prst="curvedConnector5">
                  <a:avLst>
                    <a:gd name="adj1" fmla="val -27926"/>
                    <a:gd name="adj2" fmla="val 2242047"/>
                    <a:gd name="adj3" fmla="val 127926"/>
                  </a:avLst>
                </a:prstGeom>
                <a:ln>
                  <a:solidFill>
                    <a:srgbClr val="00000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3" name="Rectangle 92">
                      <a:extLst>
                        <a:ext uri="{FF2B5EF4-FFF2-40B4-BE49-F238E27FC236}">
                          <a16:creationId xmlns:a16="http://schemas.microsoft.com/office/drawing/2014/main" id="{9A06F958-9966-4E08-A288-A91EBD0B40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45397" y="3931893"/>
                      <a:ext cx="761169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GB" i="1" smtClean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𝑇𝑒𝑎</m:t>
                                </m:r>
                              </m:sub>
                            </m:sSub>
                          </m:oMath>
                        </m:oMathPara>
                      </a14:m>
                      <a:endParaRPr lang="en-GB" dirty="0"/>
                    </a:p>
                  </p:txBody>
                </p:sp>
              </mc:Choice>
              <mc:Fallback xmlns="">
                <p:sp>
                  <p:nvSpPr>
                    <p:cNvPr id="93" name="Rectangle 92">
                      <a:extLst>
                        <a:ext uri="{FF2B5EF4-FFF2-40B4-BE49-F238E27FC236}">
                          <a16:creationId xmlns:a16="http://schemas.microsoft.com/office/drawing/2014/main" id="{9A06F958-9966-4E08-A288-A91EBD0B40B0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845397" y="3931893"/>
                      <a:ext cx="761169" cy="369332"/>
                    </a:xfrm>
                    <a:prstGeom prst="rect">
                      <a:avLst/>
                    </a:prstGeom>
                    <a:blipFill>
                      <a:blip r:embed="rId15"/>
                      <a:stretch>
                        <a:fillRect r="-4301" b="-37778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GB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1444F251-0AF4-4C5E-B431-3078D1BF3140}"/>
                  </a:ext>
                </a:extLst>
              </p:cNvPr>
              <p:cNvSpPr/>
              <p:nvPr/>
            </p:nvSpPr>
            <p:spPr>
              <a:xfrm>
                <a:off x="2871204" y="6236864"/>
                <a:ext cx="818581" cy="341989"/>
              </a:xfrm>
              <a:prstGeom prst="rect">
                <a:avLst/>
              </a:prstGeom>
              <a:solidFill>
                <a:srgbClr val="FFC000">
                  <a:alpha val="34902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80729C8-CCF6-4BA3-B25C-D478021A05F9}"/>
                </a:ext>
              </a:extLst>
            </p:cNvPr>
            <p:cNvGrpSpPr/>
            <p:nvPr/>
          </p:nvGrpSpPr>
          <p:grpSpPr>
            <a:xfrm>
              <a:off x="7431744" y="4901176"/>
              <a:ext cx="3571816" cy="346957"/>
              <a:chOff x="7431744" y="4558268"/>
              <a:chExt cx="3571816" cy="346957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909D7FA5-F8C8-4C9D-AC42-EEAB3E508DFC}"/>
                  </a:ext>
                </a:extLst>
              </p:cNvPr>
              <p:cNvGrpSpPr/>
              <p:nvPr/>
            </p:nvGrpSpPr>
            <p:grpSpPr>
              <a:xfrm>
                <a:off x="7431744" y="4558268"/>
                <a:ext cx="3571816" cy="291570"/>
                <a:chOff x="913871" y="4791429"/>
                <a:chExt cx="4808809" cy="392547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6" name="Rectangle 95">
                      <a:extLst>
                        <a:ext uri="{FF2B5EF4-FFF2-40B4-BE49-F238E27FC236}">
                          <a16:creationId xmlns:a16="http://schemas.microsoft.com/office/drawing/2014/main" id="{06E5506B-9F47-40CB-A70F-E5848162A3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87521" y="4791429"/>
                      <a:ext cx="1435159" cy="381515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GB" i="1" smtClean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𝑇𝑒𝑎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𝐺𝑟𝑎𝑠𝑠</m:t>
                                </m:r>
                              </m:sub>
                            </m:sSub>
                          </m:oMath>
                        </m:oMathPara>
                      </a14:m>
                      <a:endParaRPr lang="en-GB" dirty="0"/>
                    </a:p>
                  </p:txBody>
                </p:sp>
              </mc:Choice>
              <mc:Fallback xmlns="">
                <p:sp>
                  <p:nvSpPr>
                    <p:cNvPr id="25" name="Rectangle 24">
                      <a:extLst>
                        <a:ext uri="{FF2B5EF4-FFF2-40B4-BE49-F238E27FC236}">
                          <a16:creationId xmlns:a16="http://schemas.microsoft.com/office/drawing/2014/main" id="{3B9790E9-4167-4175-A88B-754477CBAEC1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87521" y="4791429"/>
                      <a:ext cx="1435159" cy="381515"/>
                    </a:xfrm>
                    <a:prstGeom prst="rect">
                      <a:avLst/>
                    </a:prstGeom>
                    <a:blipFill>
                      <a:blip r:embed="rId16"/>
                      <a:stretch>
                        <a:fillRect b="-952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GB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0B0A06AC-6EC4-4727-B3EF-FCC69A80F4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3871" y="4802461"/>
                      <a:ext cx="1432367" cy="381515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GB" i="1" smtClean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𝑇𝑒𝑎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𝑇𝑟𝑒𝑒</m:t>
                                </m:r>
                              </m:sub>
                            </m:sSub>
                          </m:oMath>
                        </m:oMathPara>
                      </a14:m>
                      <a:endParaRPr lang="en-GB" dirty="0"/>
                    </a:p>
                  </p:txBody>
                </p:sp>
              </mc:Choice>
              <mc:Fallback xmlns=""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0B0A06AC-6EC4-4727-B3EF-FCC69A80F436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13871" y="4802461"/>
                      <a:ext cx="1432367" cy="381515"/>
                    </a:xfrm>
                    <a:prstGeom prst="rect">
                      <a:avLst/>
                    </a:prstGeom>
                    <a:blipFill>
                      <a:blip r:embed="rId17"/>
                      <a:stretch>
                        <a:fillRect l="-571" b="-48936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GB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3C615E96-36DF-4938-A8FF-E7F1D6C7B09E}"/>
                  </a:ext>
                </a:extLst>
              </p:cNvPr>
              <p:cNvSpPr/>
              <p:nvPr/>
            </p:nvSpPr>
            <p:spPr>
              <a:xfrm>
                <a:off x="7517797" y="4623558"/>
                <a:ext cx="873347" cy="281667"/>
              </a:xfrm>
              <a:prstGeom prst="rect">
                <a:avLst/>
              </a:prstGeom>
              <a:solidFill>
                <a:srgbClr val="C497A8">
                  <a:alpha val="34902"/>
                </a:srgbClr>
              </a:solidFill>
              <a:ln w="3175">
                <a:solidFill>
                  <a:srgbClr val="C497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C6BC8254-7822-4C27-A1A7-3A11B4DA5AE3}"/>
                  </a:ext>
                </a:extLst>
              </p:cNvPr>
              <p:cNvSpPr/>
              <p:nvPr/>
            </p:nvSpPr>
            <p:spPr>
              <a:xfrm>
                <a:off x="10013307" y="4634806"/>
                <a:ext cx="986871" cy="270419"/>
              </a:xfrm>
              <a:prstGeom prst="rect">
                <a:avLst/>
              </a:prstGeom>
              <a:solidFill>
                <a:srgbClr val="C497A8">
                  <a:alpha val="34902"/>
                </a:srgbClr>
              </a:solidFill>
              <a:ln w="3175">
                <a:solidFill>
                  <a:srgbClr val="C497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7547CCF2-C9C9-4BB0-B21F-9E23D86E8C17}"/>
              </a:ext>
            </a:extLst>
          </p:cNvPr>
          <p:cNvGrpSpPr/>
          <p:nvPr/>
        </p:nvGrpSpPr>
        <p:grpSpPr>
          <a:xfrm>
            <a:off x="6826457" y="5827084"/>
            <a:ext cx="1538398" cy="391646"/>
            <a:chOff x="6826457" y="5484176"/>
            <a:chExt cx="1538398" cy="39164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EAD30E8-364D-4900-B6C6-EC73E6413A31}"/>
                    </a:ext>
                  </a:extLst>
                </p:cNvPr>
                <p:cNvSpPr/>
                <p:nvPr/>
              </p:nvSpPr>
              <p:spPr>
                <a:xfrm>
                  <a:off x="6826457" y="5484176"/>
                  <a:ext cx="1538398" cy="3916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GB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a:rPr lang="en-GB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GB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GB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a:rPr lang="en-GB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GB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GB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oMath>
                    </m:oMathPara>
                  </a14:m>
                  <a:endParaRPr lang="en-GB" dirty="0"/>
                </a:p>
              </p:txBody>
            </p:sp>
          </mc:Choice>
          <mc:Fallback xmlns=""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EAD30E8-364D-4900-B6C6-EC73E6413A3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26457" y="5484176"/>
                  <a:ext cx="1538398" cy="391646"/>
                </a:xfrm>
                <a:prstGeom prst="rect">
                  <a:avLst/>
                </a:prstGeom>
                <a:blipFill>
                  <a:blip r:embed="rId18"/>
                  <a:stretch>
                    <a:fillRect b="-7813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C52568B5-DCF5-4507-ADD5-D9774A3B7AB1}"/>
                </a:ext>
              </a:extLst>
            </p:cNvPr>
            <p:cNvSpPr/>
            <p:nvPr/>
          </p:nvSpPr>
          <p:spPr>
            <a:xfrm>
              <a:off x="6923997" y="5550247"/>
              <a:ext cx="416604" cy="299373"/>
            </a:xfrm>
            <a:prstGeom prst="rect">
              <a:avLst/>
            </a:prstGeom>
            <a:solidFill>
              <a:srgbClr val="C497A8">
                <a:alpha val="34902"/>
              </a:srgbClr>
            </a:solidFill>
            <a:ln w="3175">
              <a:solidFill>
                <a:srgbClr val="C497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912317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D22E1E-36A9-400C-8CBC-C89B2E4992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2269294"/>
            <a:ext cx="5921432" cy="42587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Network-Level Topology:</a:t>
            </a:r>
          </a:p>
          <a:p>
            <a:pPr lvl="0"/>
            <a:r>
              <a:rPr lang="en-GB" dirty="0"/>
              <a:t>Heterogeneity of communities increases</a:t>
            </a:r>
            <a:endParaRPr lang="en-US" sz="2000" dirty="0">
              <a:solidFill>
                <a:srgbClr val="000000">
                  <a:lumMod val="95000"/>
                  <a:lumOff val="5000"/>
                </a:srgbClr>
              </a:solidFill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en-GB" dirty="0"/>
              <a:t>Resilience increases as geographic scales increase</a:t>
            </a:r>
          </a:p>
          <a:p>
            <a:pPr>
              <a:buFont typeface="Wingdings" panose="05000000000000000000" pitchFamily="2" charset="2"/>
              <a:buChar char="à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FEF041-CFFB-43E1-824A-EC5E21610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Cross-Scale Expectations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91125B-6C20-4588-B754-C3A5CE000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Qualifying Exam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51A72D3-85D7-44E9-8F1D-9DA2CC6A0ACD}"/>
              </a:ext>
            </a:extLst>
          </p:cNvPr>
          <p:cNvGrpSpPr/>
          <p:nvPr/>
        </p:nvGrpSpPr>
        <p:grpSpPr>
          <a:xfrm>
            <a:off x="0" y="971404"/>
            <a:ext cx="12192000" cy="63125"/>
            <a:chOff x="507492" y="1501519"/>
            <a:chExt cx="8129016" cy="63125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3C726FC-94E9-4FDB-9BDD-3419DDD47FC1}"/>
                </a:ext>
              </a:extLst>
            </p:cNvPr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rgbClr val="10A055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F7D87B5-0DC2-40F3-94B1-7F295BA628F3}"/>
                </a:ext>
              </a:extLst>
            </p:cNvPr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rgbClr val="10A055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8445679-44E1-42E6-A299-BB071C2FB69E}"/>
              </a:ext>
            </a:extLst>
          </p:cNvPr>
          <p:cNvGrpSpPr/>
          <p:nvPr/>
        </p:nvGrpSpPr>
        <p:grpSpPr>
          <a:xfrm>
            <a:off x="308457" y="1467912"/>
            <a:ext cx="11570910" cy="610642"/>
            <a:chOff x="301004" y="1378198"/>
            <a:chExt cx="11570910" cy="610642"/>
          </a:xfrm>
        </p:grpSpPr>
        <p:sp>
          <p:nvSpPr>
            <p:cNvPr id="9" name="Right Arrow 5">
              <a:extLst>
                <a:ext uri="{FF2B5EF4-FFF2-40B4-BE49-F238E27FC236}">
                  <a16:creationId xmlns:a16="http://schemas.microsoft.com/office/drawing/2014/main" id="{6538A08D-9E71-4757-A5DF-EC4545447F9F}"/>
                </a:ext>
              </a:extLst>
            </p:cNvPr>
            <p:cNvSpPr/>
            <p:nvPr/>
          </p:nvSpPr>
          <p:spPr bwMode="auto">
            <a:xfrm>
              <a:off x="301004" y="1556792"/>
              <a:ext cx="11570910" cy="432048"/>
            </a:xfrm>
            <a:prstGeom prst="rightArrow">
              <a:avLst>
                <a:gd name="adj1" fmla="val 50000"/>
                <a:gd name="adj2" fmla="val 163660"/>
              </a:avLst>
            </a:prstGeom>
            <a:gradFill flip="none" rotWithShape="1">
              <a:gsLst>
                <a:gs pos="0">
                  <a:srgbClr val="00B050">
                    <a:shade val="30000"/>
                    <a:satMod val="115000"/>
                  </a:srgbClr>
                </a:gs>
                <a:gs pos="50000">
                  <a:srgbClr val="00B050">
                    <a:shade val="67500"/>
                    <a:satMod val="115000"/>
                  </a:srgbClr>
                </a:gs>
                <a:gs pos="100000">
                  <a:srgbClr val="00B050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 w="1778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U Passata" pitchFamily="34" charset="0"/>
                <a:buNone/>
                <a:tabLst/>
              </a:pPr>
              <a:endPara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U Passata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324872F-0D84-47DA-8B81-6318681813A4}"/>
                </a:ext>
              </a:extLst>
            </p:cNvPr>
            <p:cNvSpPr txBox="1"/>
            <p:nvPr/>
          </p:nvSpPr>
          <p:spPr>
            <a:xfrm>
              <a:off x="315914" y="1378198"/>
              <a:ext cx="11556000" cy="2631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DE" dirty="0">
                  <a:latin typeface="Adobe Fangsong Std R" panose="02020400000000000000" pitchFamily="18" charset="-128"/>
                  <a:ea typeface="Adobe Fangsong Std R" panose="02020400000000000000" pitchFamily="18" charset="-128"/>
                </a:rPr>
                <a:t>Geographic Scale</a:t>
              </a:r>
              <a:endParaRPr lang="en-US" dirty="0">
                <a:latin typeface="Adobe Fangsong Std R" panose="02020400000000000000" pitchFamily="18" charset="-128"/>
                <a:ea typeface="Adobe Fangsong Std R" panose="02020400000000000000" pitchFamily="18" charset="-128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FBD9674-8B20-4848-AD35-BA52362D02FD}"/>
              </a:ext>
            </a:extLst>
          </p:cNvPr>
          <p:cNvSpPr/>
          <p:nvPr/>
        </p:nvSpPr>
        <p:spPr>
          <a:xfrm>
            <a:off x="6096000" y="2265602"/>
            <a:ext cx="592143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GB" sz="2000" b="1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Vertex-Level Topology:</a:t>
            </a:r>
          </a:p>
          <a:p>
            <a:pPr marL="228600" lvl="0" indent="-228600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GB" sz="2000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Larger biodiversity and more numerous ecosystem functions</a:t>
            </a:r>
          </a:p>
          <a:p>
            <a:pPr marL="342900" indent="-342900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à"/>
            </a:pPr>
            <a:r>
              <a:rPr lang="en-GB" sz="2000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Singular keystone species affect larger networks less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3C6A9C3-405F-4A74-AA44-6155F7678B82}"/>
              </a:ext>
            </a:extLst>
          </p:cNvPr>
          <p:cNvGrpSpPr/>
          <p:nvPr/>
        </p:nvGrpSpPr>
        <p:grpSpPr>
          <a:xfrm>
            <a:off x="706582" y="4303766"/>
            <a:ext cx="9489766" cy="2052530"/>
            <a:chOff x="1239873" y="4309892"/>
            <a:chExt cx="9489766" cy="205253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98EFC86-7EE9-467B-8EE3-3D544F1CC4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62007" y="4606935"/>
              <a:ext cx="4307458" cy="922669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5B2F5A9-3D86-4484-930D-ED20EB8C0C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39873" y="5137371"/>
              <a:ext cx="4854039" cy="103800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1E39213-D367-422B-8F17-B8F9799374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62007" y="5555087"/>
              <a:ext cx="4367632" cy="80733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BB11F2F-538A-42E1-AB2E-48F2F9426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47328" y="4309892"/>
              <a:ext cx="4854039" cy="6720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236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F8D466-0EC3-4E5B-8CBF-F11765BEF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Simplification Across Scales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DFDBCE-E65A-41EE-9185-6143A4119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BES Ecology Across Borders 2021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C877F-D976-454F-9AE1-10FF673E1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D7D1432-676D-496B-BD4E-691BE0ADBBDE}"/>
              </a:ext>
            </a:extLst>
          </p:cNvPr>
          <p:cNvGrpSpPr/>
          <p:nvPr/>
        </p:nvGrpSpPr>
        <p:grpSpPr>
          <a:xfrm rot="5400000">
            <a:off x="-1917191" y="3495195"/>
            <a:ext cx="4996885" cy="639084"/>
            <a:chOff x="166136" y="1594892"/>
            <a:chExt cx="11705779" cy="639084"/>
          </a:xfrm>
        </p:grpSpPr>
        <p:sp>
          <p:nvSpPr>
            <p:cNvPr id="7" name="Right Arrow 5">
              <a:extLst>
                <a:ext uri="{FF2B5EF4-FFF2-40B4-BE49-F238E27FC236}">
                  <a16:creationId xmlns:a16="http://schemas.microsoft.com/office/drawing/2014/main" id="{6B0956CC-42C5-4076-A9AA-977A10BBB4A7}"/>
                </a:ext>
              </a:extLst>
            </p:cNvPr>
            <p:cNvSpPr/>
            <p:nvPr/>
          </p:nvSpPr>
          <p:spPr bwMode="auto">
            <a:xfrm>
              <a:off x="301005" y="1594892"/>
              <a:ext cx="11570910" cy="432048"/>
            </a:xfrm>
            <a:prstGeom prst="rightArrow">
              <a:avLst>
                <a:gd name="adj1" fmla="val 50000"/>
                <a:gd name="adj2" fmla="val 163660"/>
              </a:avLst>
            </a:prstGeom>
            <a:gradFill flip="none" rotWithShape="1">
              <a:gsLst>
                <a:gs pos="0">
                  <a:srgbClr val="00B050">
                    <a:shade val="30000"/>
                    <a:satMod val="115000"/>
                  </a:srgbClr>
                </a:gs>
                <a:gs pos="50000">
                  <a:srgbClr val="00B050">
                    <a:shade val="67500"/>
                    <a:satMod val="115000"/>
                  </a:srgbClr>
                </a:gs>
                <a:gs pos="100000">
                  <a:srgbClr val="00B050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 w="1778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U Passata" pitchFamily="34" charset="0"/>
                <a:buNone/>
                <a:tabLst/>
              </a:pPr>
              <a:endPara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U Passata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E04BED8-89FD-49FA-A846-7844CA482B5C}"/>
                </a:ext>
              </a:extLst>
            </p:cNvPr>
            <p:cNvSpPr txBox="1"/>
            <p:nvPr/>
          </p:nvSpPr>
          <p:spPr>
            <a:xfrm rot="10800000">
              <a:off x="166136" y="1970827"/>
              <a:ext cx="11556000" cy="2631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DE" dirty="0">
                  <a:latin typeface="Adobe Fangsong Std R" panose="02020400000000000000" pitchFamily="18" charset="-128"/>
                  <a:ea typeface="Adobe Fangsong Std R" panose="02020400000000000000" pitchFamily="18" charset="-128"/>
                </a:rPr>
                <a:t>Geographic Scale</a:t>
              </a:r>
              <a:endParaRPr lang="en-US" dirty="0">
                <a:latin typeface="Adobe Fangsong Std R" panose="02020400000000000000" pitchFamily="18" charset="-128"/>
                <a:ea typeface="Adobe Fangsong Std R" panose="02020400000000000000" pitchFamily="18" charset="-128"/>
              </a:endParaRPr>
            </a:p>
          </p:txBody>
        </p:sp>
      </p:grpSp>
      <p:sp>
        <p:nvSpPr>
          <p:cNvPr id="124" name="Content Placeholder 1">
            <a:extLst>
              <a:ext uri="{FF2B5EF4-FFF2-40B4-BE49-F238E27FC236}">
                <a16:creationId xmlns:a16="http://schemas.microsoft.com/office/drawing/2014/main" id="{8955C50D-9498-4395-8A99-1C989F6DDDE6}"/>
              </a:ext>
            </a:extLst>
          </p:cNvPr>
          <p:cNvSpPr txBox="1">
            <a:spLocks/>
          </p:cNvSpPr>
          <p:nvPr/>
        </p:nvSpPr>
        <p:spPr>
          <a:xfrm>
            <a:off x="1107830" y="1109663"/>
            <a:ext cx="4517304" cy="545897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400" b="1" u="sng" dirty="0"/>
              <a:t>Data Sets</a:t>
            </a:r>
          </a:p>
          <a:p>
            <a:pPr marL="0" indent="0">
              <a:buNone/>
            </a:pPr>
            <a:r>
              <a:rPr lang="en-GB" b="1" dirty="0"/>
              <a:t>Local</a:t>
            </a:r>
          </a:p>
          <a:p>
            <a:pPr lvl="1"/>
            <a:r>
              <a:rPr lang="en-GB" i="1" dirty="0"/>
              <a:t>Yosemite Forest Dynamics Plot</a:t>
            </a:r>
          </a:p>
          <a:p>
            <a:pPr lvl="1"/>
            <a:r>
              <a:rPr lang="en-GB" u="sng" dirty="0"/>
              <a:t>Pre-Fire</a:t>
            </a:r>
          </a:p>
          <a:p>
            <a:pPr marL="914400" lvl="2" indent="0">
              <a:buNone/>
            </a:pPr>
            <a:r>
              <a:rPr lang="en-GB" dirty="0"/>
              <a:t>34,726 observations</a:t>
            </a:r>
          </a:p>
          <a:p>
            <a:pPr marL="457200" lvl="1" indent="0">
              <a:buNone/>
            </a:pPr>
            <a:endParaRPr lang="en-GB" sz="600" dirty="0"/>
          </a:p>
          <a:p>
            <a:pPr marL="0" indent="0">
              <a:spcBef>
                <a:spcPts val="3000"/>
              </a:spcBef>
              <a:buNone/>
            </a:pPr>
            <a:r>
              <a:rPr lang="en-GB" b="1" dirty="0"/>
              <a:t>Regional </a:t>
            </a:r>
          </a:p>
          <a:p>
            <a:pPr lvl="1"/>
            <a:r>
              <a:rPr lang="en-GB" i="1" dirty="0"/>
              <a:t>Forest Inventory Analysis</a:t>
            </a:r>
          </a:p>
          <a:p>
            <a:pPr lvl="1"/>
            <a:r>
              <a:rPr lang="en-GB" dirty="0"/>
              <a:t>Conifer Forest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GB" b="1" dirty="0"/>
              <a:t>Continental</a:t>
            </a:r>
          </a:p>
          <a:p>
            <a:pPr lvl="1"/>
            <a:r>
              <a:rPr lang="en-GB" i="1" dirty="0"/>
              <a:t>Forest Inventory Analysis</a:t>
            </a:r>
          </a:p>
        </p:txBody>
      </p:sp>
      <p:pic>
        <p:nvPicPr>
          <p:cNvPr id="126" name="Picture 125">
            <a:extLst>
              <a:ext uri="{FF2B5EF4-FFF2-40B4-BE49-F238E27FC236}">
                <a16:creationId xmlns:a16="http://schemas.microsoft.com/office/drawing/2014/main" id="{50DD8A59-3F52-4045-9100-2031AF3C2C6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40379" y="2327450"/>
            <a:ext cx="606056" cy="606056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95AABCF3-04D6-4168-B9DC-FF6C4FA265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43407" y="3602851"/>
            <a:ext cx="606056" cy="6060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974BA692-6B4F-4212-9F6E-5EA6F0572E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43407" y="4764700"/>
            <a:ext cx="606056" cy="606056"/>
          </a:xfrm>
          <a:prstGeom prst="rect">
            <a:avLst/>
          </a:prstGeom>
        </p:spPr>
      </p:pic>
      <p:graphicFrame>
        <p:nvGraphicFramePr>
          <p:cNvPr id="2" name="Table 8">
            <a:extLst>
              <a:ext uri="{FF2B5EF4-FFF2-40B4-BE49-F238E27FC236}">
                <a16:creationId xmlns:a16="http://schemas.microsoft.com/office/drawing/2014/main" id="{85F3B7E4-5AE7-4BD1-A5D7-D23899856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24484"/>
              </p:ext>
            </p:extLst>
          </p:nvPr>
        </p:nvGraphicFramePr>
        <p:xfrm>
          <a:off x="5435605" y="1109664"/>
          <a:ext cx="6511176" cy="47107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47200">
                  <a:extLst>
                    <a:ext uri="{9D8B030D-6E8A-4147-A177-3AD203B41FA5}">
                      <a16:colId xmlns:a16="http://schemas.microsoft.com/office/drawing/2014/main" val="2415784499"/>
                    </a:ext>
                  </a:extLst>
                </a:gridCol>
                <a:gridCol w="722376">
                  <a:extLst>
                    <a:ext uri="{9D8B030D-6E8A-4147-A177-3AD203B41FA5}">
                      <a16:colId xmlns:a16="http://schemas.microsoft.com/office/drawing/2014/main" val="198555872"/>
                    </a:ext>
                  </a:extLst>
                </a:gridCol>
                <a:gridCol w="723600">
                  <a:extLst>
                    <a:ext uri="{9D8B030D-6E8A-4147-A177-3AD203B41FA5}">
                      <a16:colId xmlns:a16="http://schemas.microsoft.com/office/drawing/2014/main" val="3868859722"/>
                    </a:ext>
                  </a:extLst>
                </a:gridCol>
                <a:gridCol w="1447200">
                  <a:extLst>
                    <a:ext uri="{9D8B030D-6E8A-4147-A177-3AD203B41FA5}">
                      <a16:colId xmlns:a16="http://schemas.microsoft.com/office/drawing/2014/main" val="452435493"/>
                    </a:ext>
                  </a:extLst>
                </a:gridCol>
                <a:gridCol w="1447200">
                  <a:extLst>
                    <a:ext uri="{9D8B030D-6E8A-4147-A177-3AD203B41FA5}">
                      <a16:colId xmlns:a16="http://schemas.microsoft.com/office/drawing/2014/main" val="89960495"/>
                    </a:ext>
                  </a:extLst>
                </a:gridCol>
                <a:gridCol w="723600">
                  <a:extLst>
                    <a:ext uri="{9D8B030D-6E8A-4147-A177-3AD203B41FA5}">
                      <a16:colId xmlns:a16="http://schemas.microsoft.com/office/drawing/2014/main" val="1466743838"/>
                    </a:ext>
                  </a:extLst>
                </a:gridCol>
              </a:tblGrid>
              <a:tr h="701815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3751500"/>
                  </a:ext>
                </a:extLst>
              </a:tr>
              <a:tr h="14841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2339333"/>
                  </a:ext>
                </a:extLst>
              </a:tr>
              <a:tr h="14630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b="1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89806"/>
                  </a:ext>
                </a:extLst>
              </a:tr>
              <a:tr h="10617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b="1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solidFill>
                            <a:srgbClr val="10A055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GB" sz="2800" dirty="0">
                        <a:solidFill>
                          <a:srgbClr val="10A05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799509748"/>
                  </a:ext>
                </a:extLst>
              </a:tr>
            </a:tbl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9CA24071-FF5A-4457-8201-32941F977154}"/>
              </a:ext>
            </a:extLst>
          </p:cNvPr>
          <p:cNvGrpSpPr/>
          <p:nvPr/>
        </p:nvGrpSpPr>
        <p:grpSpPr>
          <a:xfrm>
            <a:off x="5582006" y="1168143"/>
            <a:ext cx="6314334" cy="609092"/>
            <a:chOff x="5489921" y="1168143"/>
            <a:chExt cx="6314334" cy="609092"/>
          </a:xfrm>
        </p:grpSpPr>
        <p:pic>
          <p:nvPicPr>
            <p:cNvPr id="44" name="Picture 43" descr="Icon&#10;&#10;Description automatically generated">
              <a:extLst>
                <a:ext uri="{FF2B5EF4-FFF2-40B4-BE49-F238E27FC236}">
                  <a16:creationId xmlns:a16="http://schemas.microsoft.com/office/drawing/2014/main" id="{9B137FBF-A2D7-45F0-AFB8-FCD539DF6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8477" y="1171157"/>
              <a:ext cx="606077" cy="606078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863C2E-5480-4955-BD53-76C602AA2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61849" y="1171615"/>
              <a:ext cx="1205358" cy="605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5520F64-4041-41B5-AF73-7CCE773CD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23636" y="1171157"/>
              <a:ext cx="1211772" cy="605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6B3346EA-83BF-4ED2-AD7C-71DA4AA75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98637" y="1168143"/>
              <a:ext cx="605618" cy="605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" name="Picture 38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D8DBB415-09E0-4A27-B120-5ECEC1B369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4363" y="1171157"/>
              <a:ext cx="612594" cy="606078"/>
            </a:xfrm>
            <a:prstGeom prst="rect">
              <a:avLst/>
            </a:prstGeom>
          </p:spPr>
        </p:pic>
        <p:pic>
          <p:nvPicPr>
            <p:cNvPr id="47" name="Picture 46" descr="A picture containing plant&#10;&#10;Description automatically generated">
              <a:extLst>
                <a:ext uri="{FF2B5EF4-FFF2-40B4-BE49-F238E27FC236}">
                  <a16:creationId xmlns:a16="http://schemas.microsoft.com/office/drawing/2014/main" id="{675BC2B5-AB28-4E51-AE83-E11BE8055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9921" y="1171157"/>
              <a:ext cx="1212155" cy="6060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8992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F50867-0D18-43A4-8F2F-88E641656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Species Attributes Are Most Informative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76909-6232-4055-99A5-33C8754A8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56E90-418F-4F7B-824D-286CD496C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5757AC2-BF8D-46BF-9251-0E4CD6D929F9}"/>
              </a:ext>
            </a:extLst>
          </p:cNvPr>
          <p:cNvGrpSpPr/>
          <p:nvPr/>
        </p:nvGrpSpPr>
        <p:grpSpPr>
          <a:xfrm>
            <a:off x="3221547" y="1782219"/>
            <a:ext cx="2621801" cy="4031105"/>
            <a:chOff x="266701" y="1640443"/>
            <a:chExt cx="2651288" cy="407644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AF4BFEB-360F-425F-9A93-9AD63DA2C4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28" t="53264" r="67083" b="2847"/>
            <a:stretch/>
          </p:blipFill>
          <p:spPr>
            <a:xfrm>
              <a:off x="266701" y="2009775"/>
              <a:ext cx="2651288" cy="370711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ADF22F-753E-42D7-B1DA-C6524BB36E48}"/>
                </a:ext>
              </a:extLst>
            </p:cNvPr>
            <p:cNvSpPr txBox="1"/>
            <p:nvPr/>
          </p:nvSpPr>
          <p:spPr>
            <a:xfrm>
              <a:off x="266701" y="1640443"/>
              <a:ext cx="2651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Abundance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D049312-A13E-48BD-8C99-77BFEB622CFB}"/>
              </a:ext>
            </a:extLst>
          </p:cNvPr>
          <p:cNvGrpSpPr/>
          <p:nvPr/>
        </p:nvGrpSpPr>
        <p:grpSpPr>
          <a:xfrm>
            <a:off x="174567" y="1782219"/>
            <a:ext cx="2621801" cy="4054655"/>
            <a:chOff x="266701" y="1640443"/>
            <a:chExt cx="2651288" cy="410025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39E7A42-CE1B-457C-AC1A-C73CF125DD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40" t="53527" r="1171" b="2584"/>
            <a:stretch/>
          </p:blipFill>
          <p:spPr>
            <a:xfrm>
              <a:off x="266701" y="2033590"/>
              <a:ext cx="2651288" cy="370711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E440E17-9389-418E-AFFD-938524F580C5}"/>
                </a:ext>
              </a:extLst>
            </p:cNvPr>
            <p:cNvSpPr txBox="1"/>
            <p:nvPr/>
          </p:nvSpPr>
          <p:spPr>
            <a:xfrm>
              <a:off x="266701" y="1640443"/>
              <a:ext cx="2651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Presence / Absence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5EB566A-573A-4E83-A3F7-F520B1879EA1}"/>
              </a:ext>
            </a:extLst>
          </p:cNvPr>
          <p:cNvGrpSpPr/>
          <p:nvPr/>
        </p:nvGrpSpPr>
        <p:grpSpPr>
          <a:xfrm>
            <a:off x="6268527" y="1782219"/>
            <a:ext cx="2621801" cy="4021686"/>
            <a:chOff x="266701" y="1640443"/>
            <a:chExt cx="2651288" cy="4066917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116F13E-AC9F-41A3-9130-C0E1DAB38C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06" t="53177" r="34306" b="2934"/>
            <a:stretch/>
          </p:blipFill>
          <p:spPr>
            <a:xfrm>
              <a:off x="266701" y="2000249"/>
              <a:ext cx="2651288" cy="370711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10F8376-3AC2-4CCD-8655-030982A25AD1}"/>
                </a:ext>
              </a:extLst>
            </p:cNvPr>
            <p:cNvSpPr txBox="1"/>
            <p:nvPr/>
          </p:nvSpPr>
          <p:spPr>
            <a:xfrm>
              <a:off x="266701" y="1640443"/>
              <a:ext cx="2651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Diameter</a:t>
              </a:r>
            </a:p>
          </p:txBody>
        </p:sp>
      </p:grpSp>
      <p:sp>
        <p:nvSpPr>
          <p:cNvPr id="18" name="Content Placeholder 1">
            <a:extLst>
              <a:ext uri="{FF2B5EF4-FFF2-40B4-BE49-F238E27FC236}">
                <a16:creationId xmlns:a16="http://schemas.microsoft.com/office/drawing/2014/main" id="{3BABA42F-BD2C-46BF-919B-CCDB33193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333500"/>
            <a:ext cx="8216957" cy="3651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HMSC</a:t>
            </a:r>
            <a:r>
              <a:rPr lang="en-GB" dirty="0"/>
              <a:t> models allow varying specification of neighbourhood matrix: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84D40B-12D1-4C9B-8A78-34D60E2DB221}"/>
              </a:ext>
            </a:extLst>
          </p:cNvPr>
          <p:cNvSpPr txBox="1"/>
          <p:nvPr/>
        </p:nvSpPr>
        <p:spPr>
          <a:xfrm>
            <a:off x="174567" y="5945873"/>
            <a:ext cx="9644887" cy="400110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Species attributes/performances enable identification of more associations! </a:t>
            </a:r>
            <a:endParaRPr lang="en-GB" b="1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7745654-D1D7-48B4-9964-DFB286DEF41F}"/>
              </a:ext>
            </a:extLst>
          </p:cNvPr>
          <p:cNvGrpSpPr/>
          <p:nvPr/>
        </p:nvGrpSpPr>
        <p:grpSpPr>
          <a:xfrm>
            <a:off x="10315928" y="189210"/>
            <a:ext cx="1737041" cy="606056"/>
            <a:chOff x="10416859" y="189210"/>
            <a:chExt cx="1737041" cy="606056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F513633-3E1C-4A86-BF9F-9764337AA5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416859" y="189210"/>
              <a:ext cx="606056" cy="606056"/>
            </a:xfrm>
            <a:prstGeom prst="rect">
              <a:avLst/>
            </a:prstGeom>
          </p:spPr>
        </p:pic>
        <p:sp>
          <p:nvSpPr>
            <p:cNvPr id="19" name="Content Placeholder 1">
              <a:extLst>
                <a:ext uri="{FF2B5EF4-FFF2-40B4-BE49-F238E27FC236}">
                  <a16:creationId xmlns:a16="http://schemas.microsoft.com/office/drawing/2014/main" id="{701CF799-A3AF-43A1-B2D9-F5DBD98DF419}"/>
                </a:ext>
              </a:extLst>
            </p:cNvPr>
            <p:cNvSpPr txBox="1">
              <a:spLocks/>
            </p:cNvSpPr>
            <p:nvPr/>
          </p:nvSpPr>
          <p:spPr>
            <a:xfrm>
              <a:off x="11022915" y="309675"/>
              <a:ext cx="1130985" cy="365125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Font typeface="Wingdings" panose="05000000000000000000" pitchFamily="2" charset="2"/>
                <a:buChar char="§"/>
                <a:defRPr sz="20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6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Wingdings" panose="05000000000000000000" pitchFamily="2" charset="2"/>
                <a:buNone/>
              </a:pPr>
              <a:r>
                <a:rPr lang="en-GB" dirty="0"/>
                <a:t>Yosemite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4212FF82-C373-483E-A2A8-18CE3B4BB6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0218" y="10057"/>
            <a:ext cx="898219" cy="89821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DD4C2FB-07B7-4367-BFC4-CCE56D4055F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01" t="31355" r="30208" b="32068"/>
          <a:stretch/>
        </p:blipFill>
        <p:spPr>
          <a:xfrm>
            <a:off x="9825039" y="1516062"/>
            <a:ext cx="2271712" cy="234117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E5C59B8-A957-45C5-9B7B-E85A1BA99FD6}"/>
              </a:ext>
            </a:extLst>
          </p:cNvPr>
          <p:cNvSpPr txBox="1"/>
          <p:nvPr/>
        </p:nvSpPr>
        <p:spPr>
          <a:xfrm>
            <a:off x="9672638" y="4137218"/>
            <a:ext cx="24241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Link Colour</a:t>
            </a:r>
            <a:endParaRPr lang="en-GB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rgbClr val="009900"/>
                </a:solidFill>
              </a:rPr>
              <a:t>Positive Association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rgbClr val="BF0000"/>
                </a:solidFill>
              </a:rPr>
              <a:t>Negative Association</a:t>
            </a:r>
          </a:p>
          <a:p>
            <a:endParaRPr lang="en-GB" sz="1600" dirty="0">
              <a:solidFill>
                <a:srgbClr val="BF0000"/>
              </a:solidFill>
            </a:endParaRPr>
          </a:p>
          <a:p>
            <a:r>
              <a:rPr lang="en-GB" sz="1600" b="1" dirty="0"/>
              <a:t>Link Weight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1600" dirty="0"/>
              <a:t>Association Strength</a:t>
            </a:r>
          </a:p>
        </p:txBody>
      </p:sp>
    </p:spTree>
    <p:extLst>
      <p:ext uri="{BB962C8B-B14F-4D97-AF65-F5344CB8AC3E}">
        <p14:creationId xmlns:p14="http://schemas.microsoft.com/office/powerpoint/2010/main" val="6761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6C0735-47BF-4A61-8401-A62E5AC97E70}"/>
              </a:ext>
            </a:extLst>
          </p:cNvPr>
          <p:cNvCxnSpPr>
            <a:stCxn id="19" idx="7"/>
            <a:endCxn id="20" idx="1"/>
          </p:cNvCxnSpPr>
          <p:nvPr/>
        </p:nvCxnSpPr>
        <p:spPr>
          <a:xfrm>
            <a:off x="3879198" y="1868132"/>
            <a:ext cx="1384889" cy="2815"/>
          </a:xfrm>
          <a:prstGeom prst="straightConnector1">
            <a:avLst/>
          </a:prstGeom>
          <a:ln w="76200">
            <a:solidFill>
              <a:srgbClr val="8383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A6C3D48-2CC5-4DCD-9B14-6B5CFE02040A}"/>
              </a:ext>
            </a:extLst>
          </p:cNvPr>
          <p:cNvCxnSpPr>
            <a:cxnSpLocks/>
            <a:stCxn id="20" idx="3"/>
            <a:endCxn id="19" idx="5"/>
          </p:cNvCxnSpPr>
          <p:nvPr/>
        </p:nvCxnSpPr>
        <p:spPr>
          <a:xfrm flipH="1" flipV="1">
            <a:off x="3879198" y="2289082"/>
            <a:ext cx="1384889" cy="2815"/>
          </a:xfrm>
          <a:prstGeom prst="straightConnector1">
            <a:avLst/>
          </a:prstGeom>
          <a:ln w="76200">
            <a:solidFill>
              <a:srgbClr val="8383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3892844-5C29-4885-B8C8-BDF153BFE9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2" t="6397" r="60456"/>
          <a:stretch/>
        </p:blipFill>
        <p:spPr>
          <a:xfrm>
            <a:off x="173083" y="1777175"/>
            <a:ext cx="2675385" cy="388869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A5DC883-B7B0-4A09-BF36-488017581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vs. Interaction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02498E-9409-4035-99FB-C114AEEA3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C4CB8D-4EE1-4E76-BBBF-E3A9502B1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B896B6-16F8-4EA7-9920-6F6E83ACA373}"/>
              </a:ext>
            </a:extLst>
          </p:cNvPr>
          <p:cNvSpPr txBox="1"/>
          <p:nvPr/>
        </p:nvSpPr>
        <p:spPr>
          <a:xfrm>
            <a:off x="173083" y="1407843"/>
            <a:ext cx="2675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IF-REM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00BCC03-DA02-401C-AFCE-B0F273D3026D}"/>
              </a:ext>
            </a:extLst>
          </p:cNvPr>
          <p:cNvGrpSpPr/>
          <p:nvPr/>
        </p:nvGrpSpPr>
        <p:grpSpPr>
          <a:xfrm>
            <a:off x="6294815" y="1407413"/>
            <a:ext cx="2675386" cy="4320936"/>
            <a:chOff x="5741343" y="1749981"/>
            <a:chExt cx="2286001" cy="3692052"/>
          </a:xfrm>
        </p:grpSpPr>
        <p:pic>
          <p:nvPicPr>
            <p:cNvPr id="8" name="Content Placeholder 6">
              <a:extLst>
                <a:ext uri="{FF2B5EF4-FFF2-40B4-BE49-F238E27FC236}">
                  <a16:creationId xmlns:a16="http://schemas.microsoft.com/office/drawing/2014/main" id="{3E6E9A1F-FD46-48E0-8067-7A6991FB3A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7" t="6397" r="781"/>
            <a:stretch/>
          </p:blipFill>
          <p:spPr>
            <a:xfrm>
              <a:off x="5741344" y="2119313"/>
              <a:ext cx="2286000" cy="332272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A70A332-E9C2-43E6-B561-5D65CEB02B40}"/>
                </a:ext>
              </a:extLst>
            </p:cNvPr>
            <p:cNvSpPr txBox="1"/>
            <p:nvPr/>
          </p:nvSpPr>
          <p:spPr>
            <a:xfrm>
              <a:off x="5741343" y="1749981"/>
              <a:ext cx="22860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IF-REM Associations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4838962-785F-4F17-960C-2A7526477FE1}"/>
              </a:ext>
            </a:extLst>
          </p:cNvPr>
          <p:cNvGrpSpPr/>
          <p:nvPr/>
        </p:nvGrpSpPr>
        <p:grpSpPr>
          <a:xfrm>
            <a:off x="9169017" y="1407413"/>
            <a:ext cx="2675385" cy="4320934"/>
            <a:chOff x="8810926" y="1749981"/>
            <a:chExt cx="2286001" cy="3692052"/>
          </a:xfrm>
        </p:grpSpPr>
        <p:pic>
          <p:nvPicPr>
            <p:cNvPr id="9" name="Content Placeholder 6">
              <a:extLst>
                <a:ext uri="{FF2B5EF4-FFF2-40B4-BE49-F238E27FC236}">
                  <a16:creationId xmlns:a16="http://schemas.microsoft.com/office/drawing/2014/main" id="{A870936C-DDEA-43F2-A41A-685C70F50F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092" t="6397" r="20606"/>
            <a:stretch/>
          </p:blipFill>
          <p:spPr>
            <a:xfrm>
              <a:off x="8810927" y="2119313"/>
              <a:ext cx="2286000" cy="332272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9B357A1-7C0E-4B55-9B56-65FAAF60F585}"/>
                </a:ext>
              </a:extLst>
            </p:cNvPr>
            <p:cNvSpPr txBox="1"/>
            <p:nvPr/>
          </p:nvSpPr>
          <p:spPr>
            <a:xfrm>
              <a:off x="8810926" y="1749981"/>
              <a:ext cx="22860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HMSC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3DEEDE4-D68F-4804-BBE9-9C1C24BA42A8}"/>
              </a:ext>
            </a:extLst>
          </p:cNvPr>
          <p:cNvGrpSpPr/>
          <p:nvPr/>
        </p:nvGrpSpPr>
        <p:grpSpPr>
          <a:xfrm>
            <a:off x="3879199" y="1407413"/>
            <a:ext cx="1384890" cy="1258012"/>
            <a:chOff x="3945068" y="1937529"/>
            <a:chExt cx="1384890" cy="1258012"/>
          </a:xfrm>
        </p:grpSpPr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B2FAA75-5113-4067-92FE-C69491248204}"/>
                </a:ext>
              </a:extLst>
            </p:cNvPr>
            <p:cNvCxnSpPr/>
            <p:nvPr/>
          </p:nvCxnSpPr>
          <p:spPr>
            <a:xfrm>
              <a:off x="3945069" y="2404572"/>
              <a:ext cx="1384889" cy="2815"/>
            </a:xfrm>
            <a:prstGeom prst="straightConnector1">
              <a:avLst/>
            </a:prstGeom>
            <a:ln w="76200">
              <a:solidFill>
                <a:srgbClr val="83838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3137665-8DCD-4FAA-995F-E6B7693CA0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45069" y="2825522"/>
              <a:ext cx="1384889" cy="2815"/>
            </a:xfrm>
            <a:prstGeom prst="straightConnector1">
              <a:avLst/>
            </a:prstGeom>
            <a:ln w="76200">
              <a:solidFill>
                <a:srgbClr val="83838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4602B53-39D4-4281-BD41-C0005544C720}"/>
                </a:ext>
              </a:extLst>
            </p:cNvPr>
            <p:cNvGrpSpPr/>
            <p:nvPr/>
          </p:nvGrpSpPr>
          <p:grpSpPr>
            <a:xfrm>
              <a:off x="3945068" y="1937529"/>
              <a:ext cx="1384890" cy="1258012"/>
              <a:chOff x="3945068" y="1985645"/>
              <a:chExt cx="1384890" cy="1258012"/>
            </a:xfrm>
          </p:grpSpPr>
          <p:sp>
            <p:nvSpPr>
              <p:cNvPr id="46" name="TextBox 44">
                <a:extLst>
                  <a:ext uri="{FF2B5EF4-FFF2-40B4-BE49-F238E27FC236}">
                    <a16:creationId xmlns:a16="http://schemas.microsoft.com/office/drawing/2014/main" id="{7E495CE2-18CA-4BCD-AE1E-E898A95575ED}"/>
                  </a:ext>
                </a:extLst>
              </p:cNvPr>
              <p:cNvSpPr txBox="1"/>
              <p:nvPr/>
            </p:nvSpPr>
            <p:spPr>
              <a:xfrm>
                <a:off x="3945069" y="1985645"/>
                <a:ext cx="1384889" cy="375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1800" kern="12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I</a:t>
                </a:r>
                <a:r>
                  <a:rPr lang="en-GB" sz="1800" kern="1200" baseline="-250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AB</a:t>
                </a:r>
                <a:endParaRPr lang="en-GB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47" name="TextBox 44">
                <a:extLst>
                  <a:ext uri="{FF2B5EF4-FFF2-40B4-BE49-F238E27FC236}">
                    <a16:creationId xmlns:a16="http://schemas.microsoft.com/office/drawing/2014/main" id="{D255C294-77C7-4840-BC57-08DBAE2375DA}"/>
                  </a:ext>
                </a:extLst>
              </p:cNvPr>
              <p:cNvSpPr txBox="1"/>
              <p:nvPr/>
            </p:nvSpPr>
            <p:spPr>
              <a:xfrm>
                <a:off x="3945068" y="2868105"/>
                <a:ext cx="1384889" cy="375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1800" kern="12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I</a:t>
                </a:r>
                <a:r>
                  <a:rPr lang="en-GB" sz="1800" kern="1200" baseline="-250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BA</a:t>
                </a:r>
                <a:endParaRPr lang="en-GB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4">
                <a:extLst>
                  <a:ext uri="{FF2B5EF4-FFF2-40B4-BE49-F238E27FC236}">
                    <a16:creationId xmlns:a16="http://schemas.microsoft.com/office/drawing/2014/main" id="{4C335509-A39C-4439-A4D9-F79F19B356AF}"/>
                  </a:ext>
                </a:extLst>
              </p:cNvPr>
              <p:cNvSpPr txBox="1"/>
              <p:nvPr/>
            </p:nvSpPr>
            <p:spPr>
              <a:xfrm>
                <a:off x="4505217" y="3189332"/>
                <a:ext cx="1590783" cy="740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b="0" i="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I</m:t>
                      </m:r>
                      <m:r>
                        <a:rPr lang="en-GB" b="0" i="1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 </m:t>
                      </m:r>
                      <m:f>
                        <m:fPr>
                          <m:ctrlPr>
                            <a:rPr lang="en-GB" b="0" i="1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GB" dirty="0">
                              <a:solidFill>
                                <a:srgbClr val="000000"/>
                              </a:solidFill>
                              <a:latin typeface="Calibri" panose="020F0502020204030204" pitchFamily="34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I</m:t>
                          </m:r>
                          <m:r>
                            <m:rPr>
                              <m:nor/>
                            </m:rPr>
                            <a:rPr lang="en-GB" baseline="-25000" dirty="0">
                              <a:solidFill>
                                <a:srgbClr val="000000"/>
                              </a:solidFill>
                              <a:latin typeface="Calibri" panose="020F0502020204030204" pitchFamily="34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AB</m:t>
                          </m:r>
                          <m:r>
                            <m:rPr>
                              <m:nor/>
                            </m:rPr>
                            <a:rPr lang="en-GB" dirty="0">
                              <a:latin typeface="Calibri" panose="020F0502020204030204" pitchFamily="34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 </m:t>
                          </m:r>
                          <m:r>
                            <a:rPr lang="en-GB" b="0" i="1" dirty="0" smtClean="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+</m:t>
                          </m:r>
                          <m:r>
                            <m:rPr>
                              <m:nor/>
                            </m:rPr>
                            <a:rPr lang="en-GB" dirty="0">
                              <a:solidFill>
                                <a:srgbClr val="000000"/>
                              </a:solidFill>
                              <a:latin typeface="Calibri" panose="020F0502020204030204" pitchFamily="34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I</m:t>
                          </m:r>
                          <m:r>
                            <m:rPr>
                              <m:nor/>
                            </m:rPr>
                            <a:rPr lang="en-GB" baseline="-25000" dirty="0">
                              <a:solidFill>
                                <a:srgbClr val="000000"/>
                              </a:solidFill>
                              <a:latin typeface="Calibri" panose="020F0502020204030204" pitchFamily="34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AB</m:t>
                          </m:r>
                          <m:r>
                            <m:rPr>
                              <m:nor/>
                            </m:rPr>
                            <a:rPr lang="en-GB" dirty="0">
                              <a:latin typeface="Calibri" panose="020F0502020204030204" pitchFamily="34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 </m:t>
                          </m:r>
                        </m:num>
                        <m:den>
                          <m:r>
                            <a:rPr lang="en-GB" b="0" i="1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GB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9" name="TextBox 44">
                <a:extLst>
                  <a:ext uri="{FF2B5EF4-FFF2-40B4-BE49-F238E27FC236}">
                    <a16:creationId xmlns:a16="http://schemas.microsoft.com/office/drawing/2014/main" id="{4C335509-A39C-4439-A4D9-F79F19B356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5217" y="3189332"/>
                <a:ext cx="1590783" cy="74001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6" name="Group 55">
            <a:extLst>
              <a:ext uri="{FF2B5EF4-FFF2-40B4-BE49-F238E27FC236}">
                <a16:creationId xmlns:a16="http://schemas.microsoft.com/office/drawing/2014/main" id="{BB446AA1-C66B-4A6A-A469-DA76CE7583A8}"/>
              </a:ext>
            </a:extLst>
          </p:cNvPr>
          <p:cNvGrpSpPr/>
          <p:nvPr/>
        </p:nvGrpSpPr>
        <p:grpSpPr>
          <a:xfrm>
            <a:off x="3371067" y="1407491"/>
            <a:ext cx="2401151" cy="1258012"/>
            <a:chOff x="3436938" y="1946746"/>
            <a:chExt cx="2401151" cy="125801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8362B79-B09A-4CF1-A6BB-CE57BE2A6BD9}"/>
                </a:ext>
              </a:extLst>
            </p:cNvPr>
            <p:cNvGrpSpPr/>
            <p:nvPr/>
          </p:nvGrpSpPr>
          <p:grpSpPr>
            <a:xfrm>
              <a:off x="3436938" y="2320206"/>
              <a:ext cx="2401151" cy="598127"/>
              <a:chOff x="5500687" y="5157751"/>
              <a:chExt cx="2401151" cy="598127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90931EEC-E075-4FF8-A553-68FF915A7ECE}"/>
                  </a:ext>
                </a:extLst>
              </p:cNvPr>
              <p:cNvSpPr/>
              <p:nvPr/>
            </p:nvSpPr>
            <p:spPr>
              <a:xfrm>
                <a:off x="5500687" y="5157751"/>
                <a:ext cx="595312" cy="595312"/>
              </a:xfrm>
              <a:prstGeom prst="ellipse">
                <a:avLst/>
              </a:prstGeom>
              <a:solidFill>
                <a:srgbClr val="FFCC66"/>
              </a:solidFill>
              <a:ln>
                <a:solidFill>
                  <a:srgbClr val="9966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</a:t>
                </a: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D55B0181-4BC2-43E3-A3F3-6C709A88B543}"/>
                  </a:ext>
                </a:extLst>
              </p:cNvPr>
              <p:cNvSpPr/>
              <p:nvPr/>
            </p:nvSpPr>
            <p:spPr>
              <a:xfrm>
                <a:off x="7306526" y="5160566"/>
                <a:ext cx="595312" cy="595312"/>
              </a:xfrm>
              <a:prstGeom prst="ellipse">
                <a:avLst/>
              </a:prstGeom>
              <a:solidFill>
                <a:srgbClr val="FFCC66"/>
              </a:solidFill>
              <a:ln>
                <a:solidFill>
                  <a:srgbClr val="9966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B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762A67FA-4072-41BA-A1AF-6A32D7E73210}"/>
                </a:ext>
              </a:extLst>
            </p:cNvPr>
            <p:cNvGrpSpPr/>
            <p:nvPr/>
          </p:nvGrpSpPr>
          <p:grpSpPr>
            <a:xfrm>
              <a:off x="3945068" y="1946746"/>
              <a:ext cx="1384890" cy="1258012"/>
              <a:chOff x="3945068" y="1985645"/>
              <a:chExt cx="1384890" cy="1258012"/>
            </a:xfrm>
          </p:grpSpPr>
          <p:sp>
            <p:nvSpPr>
              <p:cNvPr id="54" name="TextBox 44">
                <a:extLst>
                  <a:ext uri="{FF2B5EF4-FFF2-40B4-BE49-F238E27FC236}">
                    <a16:creationId xmlns:a16="http://schemas.microsoft.com/office/drawing/2014/main" id="{96203B58-9889-4B68-98A4-3EA6784ECAFB}"/>
                  </a:ext>
                </a:extLst>
              </p:cNvPr>
              <p:cNvSpPr txBox="1"/>
              <p:nvPr/>
            </p:nvSpPr>
            <p:spPr>
              <a:xfrm>
                <a:off x="3945069" y="1985645"/>
                <a:ext cx="1384889" cy="375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1800" kern="12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I</a:t>
                </a:r>
                <a:r>
                  <a:rPr lang="en-GB" sz="1800" kern="1200" baseline="-250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AB</a:t>
                </a:r>
                <a:endParaRPr lang="en-GB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5" name="TextBox 44">
                <a:extLst>
                  <a:ext uri="{FF2B5EF4-FFF2-40B4-BE49-F238E27FC236}">
                    <a16:creationId xmlns:a16="http://schemas.microsoft.com/office/drawing/2014/main" id="{04E43E29-1F6A-4359-BBF3-1946B17E3B6C}"/>
                  </a:ext>
                </a:extLst>
              </p:cNvPr>
              <p:cNvSpPr txBox="1"/>
              <p:nvPr/>
            </p:nvSpPr>
            <p:spPr>
              <a:xfrm>
                <a:off x="3945068" y="2868105"/>
                <a:ext cx="1384889" cy="375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1800" kern="12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I</a:t>
                </a:r>
                <a:r>
                  <a:rPr lang="en-GB" sz="1800" kern="1200" baseline="-250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BA</a:t>
                </a:r>
                <a:endParaRPr lang="en-GB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F715456F-9DA1-4485-990F-724559855AA8}"/>
                  </a:ext>
                </a:extLst>
              </p:cNvPr>
              <p:cNvSpPr txBox="1"/>
              <p:nvPr/>
            </p:nvSpPr>
            <p:spPr>
              <a:xfrm>
                <a:off x="4142139" y="3352190"/>
                <a:ext cx="108312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b="0" i="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I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F715456F-9DA1-4485-990F-724559855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2139" y="3352190"/>
                <a:ext cx="108312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3" name="Group 62">
            <a:extLst>
              <a:ext uri="{FF2B5EF4-FFF2-40B4-BE49-F238E27FC236}">
                <a16:creationId xmlns:a16="http://schemas.microsoft.com/office/drawing/2014/main" id="{2147AE35-3B49-487D-895F-FCF7022EE364}"/>
              </a:ext>
            </a:extLst>
          </p:cNvPr>
          <p:cNvGrpSpPr/>
          <p:nvPr/>
        </p:nvGrpSpPr>
        <p:grpSpPr>
          <a:xfrm>
            <a:off x="3371067" y="4433824"/>
            <a:ext cx="2401151" cy="724305"/>
            <a:chOff x="3436936" y="4963940"/>
            <a:chExt cx="2401151" cy="724305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5B7FE15-FA7A-40F8-BC67-418F82752917}"/>
                </a:ext>
              </a:extLst>
            </p:cNvPr>
            <p:cNvGrpSpPr/>
            <p:nvPr/>
          </p:nvGrpSpPr>
          <p:grpSpPr>
            <a:xfrm>
              <a:off x="3436936" y="5090118"/>
              <a:ext cx="2401151" cy="598127"/>
              <a:chOff x="5500687" y="5157751"/>
              <a:chExt cx="2401151" cy="59812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F0F7BFC-12AC-4C7F-AC42-0C87D67D52CB}"/>
                  </a:ext>
                </a:extLst>
              </p:cNvPr>
              <p:cNvSpPr/>
              <p:nvPr/>
            </p:nvSpPr>
            <p:spPr>
              <a:xfrm>
                <a:off x="5500687" y="5157751"/>
                <a:ext cx="595312" cy="595312"/>
              </a:xfrm>
              <a:prstGeom prst="ellipse">
                <a:avLst/>
              </a:prstGeom>
              <a:solidFill>
                <a:srgbClr val="993366"/>
              </a:solidFill>
              <a:ln>
                <a:solidFill>
                  <a:srgbClr val="66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B9D09E16-7A03-4C17-94C5-53557AF520EE}"/>
                  </a:ext>
                </a:extLst>
              </p:cNvPr>
              <p:cNvSpPr/>
              <p:nvPr/>
            </p:nvSpPr>
            <p:spPr>
              <a:xfrm>
                <a:off x="7306526" y="5160566"/>
                <a:ext cx="595312" cy="595312"/>
              </a:xfrm>
              <a:prstGeom prst="ellipse">
                <a:avLst/>
              </a:prstGeom>
              <a:solidFill>
                <a:srgbClr val="993366"/>
              </a:solidFill>
              <a:ln>
                <a:solidFill>
                  <a:srgbClr val="66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B</a:t>
                </a:r>
              </a:p>
            </p:txBody>
          </p: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6006C9E6-12F2-4635-A73D-457C7F1C3852}"/>
                  </a:ext>
                </a:extLst>
              </p:cNvPr>
              <p:cNvCxnSpPr>
                <a:cxnSpLocks/>
                <a:stCxn id="22" idx="6"/>
                <a:endCxn id="23" idx="2"/>
              </p:cNvCxnSpPr>
              <p:nvPr/>
            </p:nvCxnSpPr>
            <p:spPr>
              <a:xfrm>
                <a:off x="6095999" y="5455407"/>
                <a:ext cx="1210527" cy="2815"/>
              </a:xfrm>
              <a:prstGeom prst="straightConnector1">
                <a:avLst/>
              </a:prstGeom>
              <a:ln w="76200">
                <a:solidFill>
                  <a:srgbClr val="838383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4E0B0804-FC6B-46F6-A96A-CCF358625493}"/>
                    </a:ext>
                  </a:extLst>
                </p:cNvPr>
                <p:cNvSpPr txBox="1"/>
                <p:nvPr/>
              </p:nvSpPr>
              <p:spPr>
                <a:xfrm>
                  <a:off x="4032248" y="4963940"/>
                  <a:ext cx="1210527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GB" b="0" i="0" smtClean="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I</m:t>
                        </m:r>
                      </m:oMath>
                    </m:oMathPara>
                  </a14:m>
                  <a:endParaRPr lang="en-GB" dirty="0"/>
                </a:p>
              </p:txBody>
            </p:sp>
          </mc:Choice>
          <mc:Fallback xmlns=""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4E0B0804-FC6B-46F6-A96A-CCF35862549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32248" y="4963940"/>
                  <a:ext cx="1210527" cy="3693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7BD5053-2433-4DA6-B101-0FB87DCC03E4}"/>
              </a:ext>
            </a:extLst>
          </p:cNvPr>
          <p:cNvGrpSpPr/>
          <p:nvPr/>
        </p:nvGrpSpPr>
        <p:grpSpPr>
          <a:xfrm>
            <a:off x="10315928" y="189210"/>
            <a:ext cx="1737041" cy="606056"/>
            <a:chOff x="10416859" y="189210"/>
            <a:chExt cx="1737041" cy="606056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081BF187-1097-49EA-81FF-24D7EF370B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416859" y="189210"/>
              <a:ext cx="606056" cy="606056"/>
            </a:xfrm>
            <a:prstGeom prst="rect">
              <a:avLst/>
            </a:prstGeom>
          </p:spPr>
        </p:pic>
        <p:sp>
          <p:nvSpPr>
            <p:cNvPr id="38" name="Content Placeholder 1">
              <a:extLst>
                <a:ext uri="{FF2B5EF4-FFF2-40B4-BE49-F238E27FC236}">
                  <a16:creationId xmlns:a16="http://schemas.microsoft.com/office/drawing/2014/main" id="{6017B893-D4C7-4E1C-A689-D8D8BCA441AE}"/>
                </a:ext>
              </a:extLst>
            </p:cNvPr>
            <p:cNvSpPr txBox="1">
              <a:spLocks/>
            </p:cNvSpPr>
            <p:nvPr/>
          </p:nvSpPr>
          <p:spPr>
            <a:xfrm>
              <a:off x="11022915" y="309675"/>
              <a:ext cx="1130985" cy="365125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Font typeface="Wingdings" panose="05000000000000000000" pitchFamily="2" charset="2"/>
                <a:buChar char="§"/>
                <a:defRPr sz="20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6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2">
                      <a:lumMod val="95000"/>
                      <a:lumOff val="5000"/>
                    </a:schemeClr>
                  </a:solidFill>
                  <a:latin typeface="Adobe Fangsong Std R" panose="02020400000000000000" pitchFamily="18" charset="-128"/>
                  <a:ea typeface="Adobe Fangsong Std R" panose="02020400000000000000" pitchFamily="18" charset="-128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anose="05000000000000000000" pitchFamily="2" charset="2"/>
                <a:buChar char="§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Wingdings" panose="05000000000000000000" pitchFamily="2" charset="2"/>
                <a:buNone/>
              </a:pPr>
              <a:r>
                <a:rPr lang="en-GB" dirty="0"/>
                <a:t>Yosemite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FC1D79D-8EB1-4AB9-AA73-60F4C7FB25FD}"/>
              </a:ext>
            </a:extLst>
          </p:cNvPr>
          <p:cNvSpPr txBox="1"/>
          <p:nvPr/>
        </p:nvSpPr>
        <p:spPr>
          <a:xfrm>
            <a:off x="5775832" y="5583659"/>
            <a:ext cx="3996818" cy="707886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Species attribute/performance</a:t>
            </a:r>
            <a:r>
              <a:rPr kumimoji="0" lang="en-GB" sz="2000" b="1" i="0" u="none" strike="noStrike" kern="1200" cap="none" spc="0" normalizeH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 methods show some consensus.</a:t>
            </a:r>
            <a:endParaRPr lang="en-GB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66BA12-B1C9-4647-8C22-2F1D0B7F8F4B}"/>
              </a:ext>
            </a:extLst>
          </p:cNvPr>
          <p:cNvSpPr txBox="1"/>
          <p:nvPr/>
        </p:nvSpPr>
        <p:spPr>
          <a:xfrm>
            <a:off x="641644" y="5585036"/>
            <a:ext cx="4843124" cy="707886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Inference of unobserved interactions populates</a:t>
            </a:r>
            <a:r>
              <a:rPr kumimoji="0" lang="en-GB" sz="2000" b="1" i="0" u="none" strike="noStrike" kern="1200" cap="none" spc="0" normalizeH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 networks.</a:t>
            </a:r>
            <a:endParaRPr lang="en-GB" b="1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FF068DF-913C-44B7-94A0-E0011B5C9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0218" y="10057"/>
            <a:ext cx="898219" cy="89821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ACB28AC8-62EE-4714-9AF0-AF2BD18FAE10}"/>
              </a:ext>
            </a:extLst>
          </p:cNvPr>
          <p:cNvSpPr txBox="1"/>
          <p:nvPr/>
        </p:nvSpPr>
        <p:spPr>
          <a:xfrm>
            <a:off x="9891713" y="5580905"/>
            <a:ext cx="2170410" cy="707886"/>
          </a:xfrm>
          <a:prstGeom prst="rect">
            <a:avLst/>
          </a:prstGeom>
          <a:solidFill>
            <a:srgbClr val="BF0000">
              <a:alpha val="50196"/>
            </a:srgbClr>
          </a:solidFill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Not yet quantified</a:t>
            </a:r>
            <a:r>
              <a:rPr lang="en-GB" sz="2000" b="1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!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61961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7.40741E-7 L 5.55112E-17 0.11111 C 5.55112E-17 0.16088 -0.01927 0.22245 -0.03464 0.22245 L -0.06914 0.22245 " pathEditMode="relative" rAng="0" ptsTypes="AAAA">
                                      <p:cBhvr>
                                        <p:cTn id="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64" y="1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9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7.40741E-7 L -0.00924 0.15741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9" y="7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60" grpId="0"/>
      <p:bldP spid="60" grpId="1"/>
      <p:bldP spid="39" grpId="0" animBg="1"/>
      <p:bldP spid="41" grpId="0" animBg="1"/>
      <p:bldP spid="4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F3887C2-C580-4E4F-A70E-93115178F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" y="1190619"/>
            <a:ext cx="7521633" cy="48386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b="1" dirty="0"/>
              <a:t>Implications</a:t>
            </a:r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CFE567-26F3-4ACF-B543-9196B00A2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03144-DB55-486B-BD59-51CB4078B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0F4506-C438-4935-AB90-D50155531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4DCF0628-92BE-4D8D-BF3E-77FE63CFC461}"/>
              </a:ext>
            </a:extLst>
          </p:cNvPr>
          <p:cNvSpPr txBox="1">
            <a:spLocks/>
          </p:cNvSpPr>
          <p:nvPr/>
        </p:nvSpPr>
        <p:spPr>
          <a:xfrm>
            <a:off x="6648449" y="1190619"/>
            <a:ext cx="5368984" cy="48386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2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/>
              <a:t>Future Directions</a:t>
            </a:r>
          </a:p>
          <a:p>
            <a:pPr marL="0" indent="0">
              <a:buNone/>
            </a:pPr>
            <a:r>
              <a:rPr lang="en-GB" u="sng" dirty="0"/>
              <a:t>Quantification</a:t>
            </a:r>
          </a:p>
          <a:p>
            <a:r>
              <a:rPr lang="en-GB" dirty="0"/>
              <a:t>Cross-Scale similarity</a:t>
            </a:r>
          </a:p>
          <a:p>
            <a:r>
              <a:rPr lang="en-GB" dirty="0"/>
              <a:t>Cross-Method similarity</a:t>
            </a:r>
          </a:p>
          <a:p>
            <a:r>
              <a:rPr lang="en-GB" dirty="0"/>
              <a:t>Network robustness</a:t>
            </a:r>
          </a:p>
          <a:p>
            <a:pPr marL="0" indent="0">
              <a:buNone/>
            </a:pPr>
            <a:r>
              <a:rPr lang="en-GB" u="sng" dirty="0"/>
              <a:t>Method Development of IF-REM</a:t>
            </a:r>
          </a:p>
          <a:p>
            <a:r>
              <a:rPr lang="en-GB" dirty="0"/>
              <a:t>Environmental effects</a:t>
            </a:r>
          </a:p>
          <a:p>
            <a:r>
              <a:rPr lang="en-GB" dirty="0"/>
              <a:t>Traits / Phylogenetics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550E56-6696-414D-A834-8C33F8C4F5A7}"/>
              </a:ext>
            </a:extLst>
          </p:cNvPr>
          <p:cNvSpPr txBox="1"/>
          <p:nvPr/>
        </p:nvSpPr>
        <p:spPr>
          <a:xfrm>
            <a:off x="632146" y="4861735"/>
            <a:ext cx="5463854" cy="707886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Early results show inconsistency in inferred networks across geographic scales.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F9B7F27-3BE0-4DE2-94F9-C862142FA4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0530731"/>
              </p:ext>
            </p:extLst>
          </p:nvPr>
        </p:nvGraphicFramePr>
        <p:xfrm>
          <a:off x="174567" y="1667241"/>
          <a:ext cx="5921434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2135">
                  <a:extLst>
                    <a:ext uri="{9D8B030D-6E8A-4147-A177-3AD203B41FA5}">
                      <a16:colId xmlns:a16="http://schemas.microsoft.com/office/drawing/2014/main" val="1212772353"/>
                    </a:ext>
                  </a:extLst>
                </a:gridCol>
                <a:gridCol w="5459299">
                  <a:extLst>
                    <a:ext uri="{9D8B030D-6E8A-4147-A177-3AD203B41FA5}">
                      <a16:colId xmlns:a16="http://schemas.microsoft.com/office/drawing/2014/main" val="41808780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>
                          <a:solidFill>
                            <a:schemeClr val="bg2"/>
                          </a:solidFill>
                        </a:rPr>
                        <a:t>I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How relevant is the </a:t>
                      </a:r>
                      <a:r>
                        <a:rPr kumimoji="0" lang="en-US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choice of inference method</a:t>
                      </a:r>
                      <a:r>
                        <a:rPr kumimoji="0" lang="en-US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61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848775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3D78190-21A0-484F-8ABC-CBA3006F3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370659"/>
              </p:ext>
            </p:extLst>
          </p:nvPr>
        </p:nvGraphicFramePr>
        <p:xfrm>
          <a:off x="174566" y="4004688"/>
          <a:ext cx="5921434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2135">
                  <a:extLst>
                    <a:ext uri="{9D8B030D-6E8A-4147-A177-3AD203B41FA5}">
                      <a16:colId xmlns:a16="http://schemas.microsoft.com/office/drawing/2014/main" val="1212772353"/>
                    </a:ext>
                  </a:extLst>
                </a:gridCol>
                <a:gridCol w="5459299">
                  <a:extLst>
                    <a:ext uri="{9D8B030D-6E8A-4147-A177-3AD203B41FA5}">
                      <a16:colId xmlns:a16="http://schemas.microsoft.com/office/drawing/2014/main" val="41808780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>
                          <a:solidFill>
                            <a:schemeClr val="bg2"/>
                          </a:solidFill>
                        </a:rPr>
                        <a:t>II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How </a:t>
                      </a:r>
                      <a:r>
                        <a:rPr kumimoji="0" lang="en-US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scalable</a:t>
                      </a:r>
                      <a:r>
                        <a:rPr kumimoji="0" lang="en-US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 are </a:t>
                      </a:r>
                      <a:r>
                        <a:rPr kumimoji="0" lang="en-US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inference methods</a:t>
                      </a:r>
                      <a:r>
                        <a:rPr kumimoji="0" lang="en-US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Adobe Fangsong Std R" panose="02020400000000000000" pitchFamily="18" charset="-128"/>
                          <a:ea typeface="Adobe Fangsong Std R" panose="02020400000000000000" pitchFamily="18" charset="-128"/>
                          <a:cs typeface="+mn-cs"/>
                          <a:sym typeface="Wingdings" panose="05000000000000000000" pitchFamily="2" charset="2"/>
                        </a:rPr>
                        <a:t> and their networks?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61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84877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88B5906C-6F37-4155-89C9-3788D4A23116}"/>
              </a:ext>
            </a:extLst>
          </p:cNvPr>
          <p:cNvSpPr txBox="1"/>
          <p:nvPr/>
        </p:nvSpPr>
        <p:spPr>
          <a:xfrm>
            <a:off x="632146" y="2524287"/>
            <a:ext cx="5463854" cy="1323439"/>
          </a:xfrm>
          <a:prstGeom prst="rect">
            <a:avLst/>
          </a:prstGeom>
          <a:solidFill>
            <a:srgbClr val="BBC1B9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GB" sz="2000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Species attributes/performances aid network inference 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rgbClr val="000000">
                    <a:lumMod val="95000"/>
                    <a:lumOff val="5000"/>
                  </a:srgb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  <a:sym typeface="Wingdings" panose="05000000000000000000" pitchFamily="2" charset="2"/>
              </a:rPr>
              <a:t>Inference of missing connections changes network topology drastically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1E3809-CAE3-4497-957E-D144D0CDC49A}"/>
              </a:ext>
            </a:extLst>
          </p:cNvPr>
          <p:cNvGrpSpPr/>
          <p:nvPr/>
        </p:nvGrpSpPr>
        <p:grpSpPr>
          <a:xfrm>
            <a:off x="9569354" y="128872"/>
            <a:ext cx="2448078" cy="726732"/>
            <a:chOff x="6179694" y="52955"/>
            <a:chExt cx="2959544" cy="878565"/>
          </a:xfrm>
        </p:grpSpPr>
        <p:pic>
          <p:nvPicPr>
            <p:cNvPr id="14" name="Picture 13" descr="A picture containing ax, tool, silhouette, vector graphics&#10;&#10;Description automatically generated">
              <a:extLst>
                <a:ext uri="{FF2B5EF4-FFF2-40B4-BE49-F238E27FC236}">
                  <a16:creationId xmlns:a16="http://schemas.microsoft.com/office/drawing/2014/main" id="{0921C633-929C-470C-B5BD-7D675C47D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9694" y="52955"/>
              <a:ext cx="1080436" cy="87856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FC92C4B-73C0-42E4-AB92-57CCDD2718FF}"/>
                </a:ext>
              </a:extLst>
            </p:cNvPr>
            <p:cNvSpPr txBox="1"/>
            <p:nvPr/>
          </p:nvSpPr>
          <p:spPr>
            <a:xfrm>
              <a:off x="7260130" y="238125"/>
              <a:ext cx="1879108" cy="44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@KuschErik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8768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10041B1-3518-4EC5-B5D7-7E963010F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Biological</a:t>
            </a:r>
            <a:r>
              <a:rPr lang="en-GB" dirty="0"/>
              <a:t> Interactions:</a:t>
            </a:r>
          </a:p>
          <a:p>
            <a:pPr lvl="1"/>
            <a:r>
              <a:rPr lang="en-GB" i="1" dirty="0"/>
              <a:t>“</a:t>
            </a:r>
            <a:r>
              <a:rPr lang="en-US" i="1" dirty="0"/>
              <a:t>presence of a species has some influence on the occurrence of another”</a:t>
            </a:r>
            <a:r>
              <a:rPr lang="en-US" dirty="0"/>
              <a:t>~ </a:t>
            </a:r>
            <a:r>
              <a:rPr lang="en-US" sz="1100" dirty="0"/>
              <a:t>Blanchet et al., 2020</a:t>
            </a:r>
            <a:endParaRPr lang="en-US" dirty="0"/>
          </a:p>
          <a:p>
            <a:pPr lvl="1">
              <a:buFont typeface="Wingdings" panose="05000000000000000000" pitchFamily="2" charset="2"/>
              <a:buChar char="à"/>
            </a:pPr>
            <a:r>
              <a:rPr lang="en-US" dirty="0"/>
              <a:t>Any impact of one species on fitness of another</a:t>
            </a:r>
          </a:p>
          <a:p>
            <a:pPr marL="0" indent="0">
              <a:buNone/>
            </a:pPr>
            <a:endParaRPr lang="en-GB" sz="1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sz="1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sz="100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Two </a:t>
            </a:r>
            <a:r>
              <a:rPr lang="en-GB" b="1" dirty="0">
                <a:sym typeface="Wingdings" panose="05000000000000000000" pitchFamily="2" charset="2"/>
              </a:rPr>
              <a:t>types of ecological networks</a:t>
            </a:r>
            <a:r>
              <a:rPr lang="en-GB" dirty="0">
                <a:sym typeface="Wingdings" panose="05000000000000000000" pitchFamily="2" charset="2"/>
              </a:rPr>
              <a:t>: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B906EC-8234-4A3B-B2E2-D43B1B7F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Ecological Interactions and their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A8C40F-110C-4388-A76D-DA8F30CBE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78692" y="6351351"/>
            <a:ext cx="7834615" cy="365126"/>
          </a:xfrm>
        </p:spPr>
        <p:txBody>
          <a:bodyPr/>
          <a:lstStyle/>
          <a:p>
            <a:r>
              <a:rPr lang="en-GB"/>
              <a:t>BES Ecology Across Borders 2021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E91C6-94DF-40C4-A1A8-F7D100977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13/12/2021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FD9CBAB-C586-41B5-B521-1788021F21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234319"/>
              </p:ext>
            </p:extLst>
          </p:nvPr>
        </p:nvGraphicFramePr>
        <p:xfrm>
          <a:off x="1644649" y="4270593"/>
          <a:ext cx="8888414" cy="3995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4207">
                  <a:extLst>
                    <a:ext uri="{9D8B030D-6E8A-4147-A177-3AD203B41FA5}">
                      <a16:colId xmlns:a16="http://schemas.microsoft.com/office/drawing/2014/main" val="129670337"/>
                    </a:ext>
                  </a:extLst>
                </a:gridCol>
                <a:gridCol w="4444207">
                  <a:extLst>
                    <a:ext uri="{9D8B030D-6E8A-4147-A177-3AD203B41FA5}">
                      <a16:colId xmlns:a16="http://schemas.microsoft.com/office/drawing/2014/main" val="135634297"/>
                    </a:ext>
                  </a:extLst>
                </a:gridCol>
              </a:tblGrid>
              <a:tr h="399521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Interaction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66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Association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0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469170"/>
                  </a:ext>
                </a:extLst>
              </a:tr>
            </a:tbl>
          </a:graphicData>
        </a:graphic>
      </p:graphicFrame>
      <p:sp>
        <p:nvSpPr>
          <p:cNvPr id="11" name="Oval 10">
            <a:extLst>
              <a:ext uri="{FF2B5EF4-FFF2-40B4-BE49-F238E27FC236}">
                <a16:creationId xmlns:a16="http://schemas.microsoft.com/office/drawing/2014/main" id="{1D4C7A71-079D-4998-A432-9DA9362F9F31}"/>
              </a:ext>
            </a:extLst>
          </p:cNvPr>
          <p:cNvSpPr/>
          <p:nvPr/>
        </p:nvSpPr>
        <p:spPr>
          <a:xfrm>
            <a:off x="11139490" y="3998640"/>
            <a:ext cx="595312" cy="595312"/>
          </a:xfrm>
          <a:prstGeom prst="ellipse">
            <a:avLst/>
          </a:prstGeom>
          <a:solidFill>
            <a:srgbClr val="9933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B9C19E6-F400-4945-BA7F-4B58766C40CE}"/>
              </a:ext>
            </a:extLst>
          </p:cNvPr>
          <p:cNvSpPr/>
          <p:nvPr/>
        </p:nvSpPr>
        <p:spPr>
          <a:xfrm>
            <a:off x="11139490" y="5756039"/>
            <a:ext cx="595312" cy="595312"/>
          </a:xfrm>
          <a:prstGeom prst="ellipse">
            <a:avLst/>
          </a:prstGeom>
          <a:solidFill>
            <a:srgbClr val="9933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7A968CF-0B45-45B1-A2BF-EA9865169EDA}"/>
              </a:ext>
            </a:extLst>
          </p:cNvPr>
          <p:cNvCxnSpPr>
            <a:stCxn id="11" idx="4"/>
            <a:endCxn id="12" idx="0"/>
          </p:cNvCxnSpPr>
          <p:nvPr/>
        </p:nvCxnSpPr>
        <p:spPr>
          <a:xfrm>
            <a:off x="11437146" y="4593952"/>
            <a:ext cx="0" cy="1162087"/>
          </a:xfrm>
          <a:prstGeom prst="straightConnector1">
            <a:avLst/>
          </a:prstGeom>
          <a:ln w="76200">
            <a:solidFill>
              <a:srgbClr val="83838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73E1A149-F9A8-4256-8EE1-2F1331FC497B}"/>
              </a:ext>
            </a:extLst>
          </p:cNvPr>
          <p:cNvCxnSpPr>
            <a:stCxn id="7" idx="2"/>
            <a:endCxn id="8" idx="2"/>
          </p:cNvCxnSpPr>
          <p:nvPr/>
        </p:nvCxnSpPr>
        <p:spPr>
          <a:xfrm rot="10800000" flipV="1">
            <a:off x="457198" y="4296295"/>
            <a:ext cx="12700" cy="1757399"/>
          </a:xfrm>
          <a:prstGeom prst="curvedConnector3">
            <a:avLst>
              <a:gd name="adj1" fmla="val 1800000"/>
            </a:avLst>
          </a:prstGeom>
          <a:ln w="76200">
            <a:solidFill>
              <a:srgbClr val="8383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71E00213-667E-47DA-AE5C-6F5971C1889A}"/>
              </a:ext>
            </a:extLst>
          </p:cNvPr>
          <p:cNvCxnSpPr>
            <a:cxnSpLocks/>
            <a:stCxn id="8" idx="6"/>
            <a:endCxn id="7" idx="6"/>
          </p:cNvCxnSpPr>
          <p:nvPr/>
        </p:nvCxnSpPr>
        <p:spPr>
          <a:xfrm flipV="1">
            <a:off x="1052510" y="4296296"/>
            <a:ext cx="12700" cy="1757399"/>
          </a:xfrm>
          <a:prstGeom prst="curvedConnector3">
            <a:avLst>
              <a:gd name="adj1" fmla="val 1800000"/>
            </a:avLst>
          </a:prstGeom>
          <a:ln w="76200">
            <a:solidFill>
              <a:srgbClr val="8383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176E183F-743F-4CA6-95E9-1F3C1E244878}"/>
              </a:ext>
            </a:extLst>
          </p:cNvPr>
          <p:cNvSpPr/>
          <p:nvPr/>
        </p:nvSpPr>
        <p:spPr>
          <a:xfrm>
            <a:off x="457198" y="3998640"/>
            <a:ext cx="595312" cy="595312"/>
          </a:xfrm>
          <a:prstGeom prst="ellipse">
            <a:avLst/>
          </a:prstGeom>
          <a:solidFill>
            <a:srgbClr val="FFCC66"/>
          </a:solidFill>
          <a:ln>
            <a:solidFill>
              <a:srgbClr val="99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66ECDFA-0665-40A7-B9E0-2ED5175A39DA}"/>
              </a:ext>
            </a:extLst>
          </p:cNvPr>
          <p:cNvSpPr/>
          <p:nvPr/>
        </p:nvSpPr>
        <p:spPr>
          <a:xfrm>
            <a:off x="457198" y="5756039"/>
            <a:ext cx="595312" cy="595312"/>
          </a:xfrm>
          <a:prstGeom prst="ellipse">
            <a:avLst/>
          </a:prstGeom>
          <a:solidFill>
            <a:srgbClr val="FFCC66"/>
          </a:solidFill>
          <a:ln>
            <a:solidFill>
              <a:srgbClr val="99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</a:t>
            </a: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B31B147A-F7E9-47A0-803A-1BB54051A6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6479273"/>
              </p:ext>
            </p:extLst>
          </p:nvPr>
        </p:nvGraphicFramePr>
        <p:xfrm>
          <a:off x="1644649" y="4695817"/>
          <a:ext cx="4438650" cy="1285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38650">
                  <a:extLst>
                    <a:ext uri="{9D8B030D-6E8A-4147-A177-3AD203B41FA5}">
                      <a16:colId xmlns:a16="http://schemas.microsoft.com/office/drawing/2014/main" val="27237421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Directed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571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Commensalism</a:t>
                      </a:r>
                      <a:r>
                        <a:rPr lang="en-GB" dirty="0"/>
                        <a:t> </a:t>
                      </a:r>
                      <a:r>
                        <a:rPr lang="en-GB" b="0" dirty="0"/>
                        <a:t>(+/0)</a:t>
                      </a:r>
                      <a:r>
                        <a:rPr lang="en-GB" b="1" dirty="0"/>
                        <a:t>, Amensalism </a:t>
                      </a:r>
                      <a:r>
                        <a:rPr lang="en-GB" b="0" dirty="0"/>
                        <a:t>(-/0) </a:t>
                      </a:r>
                      <a:endParaRPr lang="en-GB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Parasitism </a:t>
                      </a:r>
                      <a:r>
                        <a:rPr lang="en-GB" b="0" dirty="0"/>
                        <a:t>(+/-), </a:t>
                      </a:r>
                      <a:r>
                        <a:rPr lang="en-GB" b="1" dirty="0"/>
                        <a:t>Predation </a:t>
                      </a:r>
                      <a:r>
                        <a:rPr lang="en-GB" b="0" dirty="0"/>
                        <a:t>(+/-) </a:t>
                      </a:r>
                      <a:endParaRPr lang="en-GB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Competition </a:t>
                      </a:r>
                      <a:r>
                        <a:rPr lang="en-GB" b="1" dirty="0"/>
                        <a:t>(-/-)</a:t>
                      </a:r>
                      <a:r>
                        <a:rPr lang="en-GB" dirty="0"/>
                        <a:t>, Mutualism </a:t>
                      </a:r>
                      <a:r>
                        <a:rPr lang="en-GB" b="1" dirty="0"/>
                        <a:t>(+/+)</a:t>
                      </a:r>
                      <a:endParaRPr lang="en-GB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5153183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6FB08B11-79A7-47D2-8907-551F75C9B7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587343"/>
              </p:ext>
            </p:extLst>
          </p:nvPr>
        </p:nvGraphicFramePr>
        <p:xfrm>
          <a:off x="6095999" y="4695817"/>
          <a:ext cx="443865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38650">
                  <a:extLst>
                    <a:ext uri="{9D8B030D-6E8A-4147-A177-3AD203B41FA5}">
                      <a16:colId xmlns:a16="http://schemas.microsoft.com/office/drawing/2014/main" val="33553562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Undirected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5468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Competition </a:t>
                      </a:r>
                      <a:r>
                        <a:rPr lang="en-GB" b="1" dirty="0"/>
                        <a:t>(-/-)</a:t>
                      </a:r>
                      <a:r>
                        <a:rPr lang="en-GB" dirty="0"/>
                        <a:t>, Mutualism </a:t>
                      </a:r>
                      <a:r>
                        <a:rPr lang="en-GB" b="1" dirty="0"/>
                        <a:t>(+/+)</a:t>
                      </a:r>
                      <a:endParaRPr lang="en-GB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07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018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Academic Literature 16x9">
  <a:themeElements>
    <a:clrScheme name="Custom 3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003300"/>
      </a:accent1>
      <a:accent2>
        <a:srgbClr val="6D7D66"/>
      </a:accent2>
      <a:accent3>
        <a:srgbClr val="525A6A"/>
      </a:accent3>
      <a:accent4>
        <a:srgbClr val="006600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03431380.potx" id="{B573BD99-E105-4D2A-964B-B901A176567A}" vid="{B1D363B9-18DE-4874-9E2B-FD69B5C6548D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2929</Words>
  <Application>Microsoft Office PowerPoint</Application>
  <PresentationFormat>Widescreen</PresentationFormat>
  <Paragraphs>806</Paragraphs>
  <Slides>40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53" baseType="lpstr">
      <vt:lpstr>Adobe Fangsong Std R</vt:lpstr>
      <vt:lpstr>AU Passata</vt:lpstr>
      <vt:lpstr>Abadi Extra Light</vt:lpstr>
      <vt:lpstr>Adobe Devanagari</vt:lpstr>
      <vt:lpstr>Arial</vt:lpstr>
      <vt:lpstr>Calibri</vt:lpstr>
      <vt:lpstr>Calibri Light</vt:lpstr>
      <vt:lpstr>Cambria Math</vt:lpstr>
      <vt:lpstr>Euphemia</vt:lpstr>
      <vt:lpstr>Nunito</vt:lpstr>
      <vt:lpstr>Plantagenet Cherokee</vt:lpstr>
      <vt:lpstr>Wingdings</vt:lpstr>
      <vt:lpstr>Academic Literature 16x9</vt:lpstr>
      <vt:lpstr>Data Simplification  for Ecological Network Inference</vt:lpstr>
      <vt:lpstr>Ecological Networks &amp; Macroecology</vt:lpstr>
      <vt:lpstr>Inference of Ecological Networks</vt:lpstr>
      <vt:lpstr>Network Inference Methods</vt:lpstr>
      <vt:lpstr>Data Simplification Across Scales</vt:lpstr>
      <vt:lpstr>Species Attributes Are Most Informative</vt:lpstr>
      <vt:lpstr>Association vs. Interaction</vt:lpstr>
      <vt:lpstr>Conclusion</vt:lpstr>
      <vt:lpstr>Ecological Interactions and their Networks</vt:lpstr>
      <vt:lpstr>Cooccur</vt:lpstr>
      <vt:lpstr>Netassoc</vt:lpstr>
      <vt:lpstr>HMSC</vt:lpstr>
      <vt:lpstr>IF-REM</vt:lpstr>
      <vt:lpstr>Data Simplification Across Scales</vt:lpstr>
      <vt:lpstr>Data Across Scales</vt:lpstr>
      <vt:lpstr>Co-Occurrence Methods</vt:lpstr>
      <vt:lpstr>Cross-Scale Network Changes</vt:lpstr>
      <vt:lpstr>Network Robustness to Fire</vt:lpstr>
      <vt:lpstr>Network Robustness to Fire</vt:lpstr>
      <vt:lpstr>Conclusion</vt:lpstr>
      <vt:lpstr>Icons</vt:lpstr>
      <vt:lpstr>Ecosystem Resilience &amp; Interaction Networks</vt:lpstr>
      <vt:lpstr>What Is An Interaction?</vt:lpstr>
      <vt:lpstr>Biological Interaction Networks</vt:lpstr>
      <vt:lpstr>Network Topology</vt:lpstr>
      <vt:lpstr>Network-Level Topology</vt:lpstr>
      <vt:lpstr>Centrality</vt:lpstr>
      <vt:lpstr>Interactions in Context</vt:lpstr>
      <vt:lpstr>Studying Biological Interactions</vt:lpstr>
      <vt:lpstr>Current Methodological Perspective</vt:lpstr>
      <vt:lpstr>Overview of the PhD Project</vt:lpstr>
      <vt:lpstr>Data Simulation &amp; Method Selection</vt:lpstr>
      <vt:lpstr>Method Development – Intrinsic Fitness</vt:lpstr>
      <vt:lpstr>Method Development - Environment</vt:lpstr>
      <vt:lpstr>Method Development - Phylogenies</vt:lpstr>
      <vt:lpstr>Method Development – Species Traits</vt:lpstr>
      <vt:lpstr>From Interactions to Network and Topology</vt:lpstr>
      <vt:lpstr>Cross-Scale Analyses</vt:lpstr>
      <vt:lpstr>Data</vt:lpstr>
      <vt:lpstr>Cross-Scale Expectations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With Picture Layout</dc:title>
  <dc:creator>Erik Kusch</dc:creator>
  <cp:lastModifiedBy>Erik Kusch</cp:lastModifiedBy>
  <cp:revision>238</cp:revision>
  <dcterms:created xsi:type="dcterms:W3CDTF">2021-04-27T06:57:41Z</dcterms:created>
  <dcterms:modified xsi:type="dcterms:W3CDTF">2021-12-12T21:42:39Z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